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839" r:id="rId1"/>
  </p:sldMasterIdLst>
  <p:sldIdLst>
    <p:sldId id="256" r:id="rId2"/>
    <p:sldId id="257" r:id="rId3"/>
    <p:sldId id="276" r:id="rId4"/>
    <p:sldId id="259" r:id="rId5"/>
    <p:sldId id="260" r:id="rId6"/>
    <p:sldId id="275" r:id="rId7"/>
    <p:sldId id="273" r:id="rId8"/>
    <p:sldId id="261" r:id="rId9"/>
    <p:sldId id="277" r:id="rId10"/>
    <p:sldId id="262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</p:sldIdLst>
  <p:sldSz cx="12192000" cy="6858000"/>
  <p:notesSz cx="7559675" cy="106918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68" autoAdjust="0"/>
    <p:restoredTop sz="94660"/>
  </p:normalViewPr>
  <p:slideViewPr>
    <p:cSldViewPr snapToGrid="0">
      <p:cViewPr varScale="1">
        <p:scale>
          <a:sx n="77" d="100"/>
          <a:sy n="77" d="100"/>
        </p:scale>
        <p:origin x="86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DCD29200-D712-4F81-9EB7-1377AADDCB7B}" type="datetime">
              <a:rPr lang="fr-FR" sz="1100" b="0" strike="noStrike" spc="-1" smtClean="0">
                <a:solidFill>
                  <a:srgbClr val="FFFFFF">
                    <a:alpha val="60000"/>
                  </a:srgbClr>
                </a:solidFill>
                <a:latin typeface="Century Gothic"/>
              </a:rPr>
              <a:t>16/09/2024</a:t>
            </a:fld>
            <a:endParaRPr lang="fr-FR" sz="1100" b="0" strike="noStrike" spc="-1"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sz="2400" b="0" strike="noStrike" spc="-1"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63E946D6-E1AE-4E2E-85DF-78F0AE642B38}" type="slidenum">
              <a:rPr lang="fr-FR" sz="2800" b="0" strike="noStrike" spc="-1" smtClean="0">
                <a:solidFill>
                  <a:srgbClr val="FFFFFF"/>
                </a:solidFill>
                <a:latin typeface="Century Gothic"/>
              </a:rPr>
              <a:t>‹N°›</a:t>
            </a:fld>
            <a:endParaRPr lang="fr-FR" sz="28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881692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DC130EAB-C106-4079-B31F-6F872C8A38AA}" type="datetime">
              <a:rPr lang="fr-FR" sz="1100" b="0" strike="noStrike" spc="-1" smtClean="0">
                <a:solidFill>
                  <a:srgbClr val="FFFFFF">
                    <a:alpha val="60000"/>
                  </a:srgbClr>
                </a:solidFill>
                <a:latin typeface="Century Gothic"/>
              </a:rPr>
              <a:t>16/09/2024</a:t>
            </a:fld>
            <a:endParaRPr lang="fr-FR" sz="1100" b="0" strike="noStrike" spc="-1"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sz="2400" b="0" strike="noStrike" spc="-1"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E6A44958-518D-401C-BC75-C7D706EB879E}" type="slidenum">
              <a:rPr lang="fr-FR" sz="2800" b="0" strike="noStrike" spc="-1" smtClean="0">
                <a:solidFill>
                  <a:srgbClr val="FFFFFF"/>
                </a:solidFill>
                <a:latin typeface="Century Gothic"/>
              </a:rPr>
              <a:t>‹N°›</a:t>
            </a:fld>
            <a:endParaRPr lang="fr-FR" sz="28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15711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DC130EAB-C106-4079-B31F-6F872C8A38AA}" type="datetime">
              <a:rPr lang="fr-FR" sz="1100" b="0" strike="noStrike" spc="-1" smtClean="0">
                <a:solidFill>
                  <a:srgbClr val="FFFFFF">
                    <a:alpha val="60000"/>
                  </a:srgbClr>
                </a:solidFill>
                <a:latin typeface="Century Gothic"/>
              </a:rPr>
              <a:t>16/09/2024</a:t>
            </a:fld>
            <a:endParaRPr lang="fr-FR" sz="1100" b="0" strike="noStrike" spc="-1"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sz="2400" b="0" strike="noStrike" spc="-1"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E6A44958-518D-401C-BC75-C7D706EB879E}" type="slidenum">
              <a:rPr lang="fr-FR" sz="2800" b="0" strike="noStrike" spc="-1" smtClean="0">
                <a:solidFill>
                  <a:srgbClr val="FFFFFF"/>
                </a:solidFill>
                <a:latin typeface="Century Gothic"/>
              </a:rPr>
              <a:t>‹N°›</a:t>
            </a:fld>
            <a:endParaRPr lang="fr-FR" sz="2800" b="0" strike="noStrike" spc="-1">
              <a:latin typeface="Times New Roman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941302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DC130EAB-C106-4079-B31F-6F872C8A38AA}" type="datetime">
              <a:rPr lang="fr-FR" sz="1100" b="0" strike="noStrike" spc="-1" smtClean="0">
                <a:solidFill>
                  <a:srgbClr val="FFFFFF">
                    <a:alpha val="60000"/>
                  </a:srgbClr>
                </a:solidFill>
                <a:latin typeface="Century Gothic"/>
              </a:rPr>
              <a:t>16/09/2024</a:t>
            </a:fld>
            <a:endParaRPr lang="fr-FR" sz="1100" b="0" strike="noStrike" spc="-1"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sz="2400" b="0" strike="noStrike" spc="-1"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E6A44958-518D-401C-BC75-C7D706EB879E}" type="slidenum">
              <a:rPr lang="fr-FR" sz="2800" b="0" strike="noStrike" spc="-1" smtClean="0">
                <a:solidFill>
                  <a:srgbClr val="FFFFFF"/>
                </a:solidFill>
                <a:latin typeface="Century Gothic"/>
              </a:rPr>
              <a:t>‹N°›</a:t>
            </a:fld>
            <a:endParaRPr lang="fr-FR" sz="28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1600765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DC130EAB-C106-4079-B31F-6F872C8A38AA}" type="datetime">
              <a:rPr lang="fr-FR" sz="1100" b="0" strike="noStrike" spc="-1" smtClean="0">
                <a:solidFill>
                  <a:srgbClr val="FFFFFF">
                    <a:alpha val="60000"/>
                  </a:srgbClr>
                </a:solidFill>
                <a:latin typeface="Century Gothic"/>
              </a:rPr>
              <a:t>16/09/2024</a:t>
            </a:fld>
            <a:endParaRPr lang="fr-FR" sz="1100" b="0" strike="noStrike" spc="-1"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sz="2400" b="0" strike="noStrike" spc="-1"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E6A44958-518D-401C-BC75-C7D706EB879E}" type="slidenum">
              <a:rPr lang="fr-FR" sz="2800" b="0" strike="noStrike" spc="-1" smtClean="0">
                <a:solidFill>
                  <a:srgbClr val="FFFFFF"/>
                </a:solidFill>
                <a:latin typeface="Century Gothic"/>
              </a:rPr>
              <a:t>‹N°›</a:t>
            </a:fld>
            <a:endParaRPr lang="fr-FR" sz="2800" b="0" strike="noStrike" spc="-1">
              <a:latin typeface="Times New Roman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890369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DC130EAB-C106-4079-B31F-6F872C8A38AA}" type="datetime">
              <a:rPr lang="fr-FR" sz="1100" b="0" strike="noStrike" spc="-1" smtClean="0">
                <a:solidFill>
                  <a:srgbClr val="FFFFFF">
                    <a:alpha val="60000"/>
                  </a:srgbClr>
                </a:solidFill>
                <a:latin typeface="Century Gothic"/>
              </a:rPr>
              <a:t>16/09/2024</a:t>
            </a:fld>
            <a:endParaRPr lang="fr-FR" sz="1100" b="0" strike="noStrike" spc="-1"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sz="2400" b="0" strike="noStrike" spc="-1"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E6A44958-518D-401C-BC75-C7D706EB879E}" type="slidenum">
              <a:rPr lang="fr-FR" sz="2800" b="0" strike="noStrike" spc="-1" smtClean="0">
                <a:solidFill>
                  <a:srgbClr val="FFFFFF"/>
                </a:solidFill>
                <a:latin typeface="Century Gothic"/>
              </a:rPr>
              <a:t>‹N°›</a:t>
            </a:fld>
            <a:endParaRPr lang="fr-FR" sz="28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622543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DCD29200-D712-4F81-9EB7-1377AADDCB7B}" type="datetime">
              <a:rPr lang="fr-FR" sz="1100" b="0" strike="noStrike" spc="-1" smtClean="0">
                <a:solidFill>
                  <a:srgbClr val="FFFFFF">
                    <a:alpha val="60000"/>
                  </a:srgbClr>
                </a:solidFill>
                <a:latin typeface="Century Gothic"/>
              </a:rPr>
              <a:t>16/09/2024</a:t>
            </a:fld>
            <a:endParaRPr lang="fr-FR" sz="1100" b="0" strike="noStrike" spc="-1"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sz="2400" b="0" strike="noStrike" spc="-1"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63E946D6-E1AE-4E2E-85DF-78F0AE642B38}" type="slidenum">
              <a:rPr lang="fr-FR" sz="2800" b="0" strike="noStrike" spc="-1" smtClean="0">
                <a:solidFill>
                  <a:srgbClr val="FFFFFF"/>
                </a:solidFill>
                <a:latin typeface="Century Gothic"/>
              </a:rPr>
              <a:t>‹N°›</a:t>
            </a:fld>
            <a:endParaRPr lang="fr-FR" sz="28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533996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DCD29200-D712-4F81-9EB7-1377AADDCB7B}" type="datetime">
              <a:rPr lang="fr-FR" sz="1100" b="0" strike="noStrike" spc="-1" smtClean="0">
                <a:solidFill>
                  <a:srgbClr val="FFFFFF">
                    <a:alpha val="60000"/>
                  </a:srgbClr>
                </a:solidFill>
                <a:latin typeface="Century Gothic"/>
              </a:rPr>
              <a:t>16/09/2024</a:t>
            </a:fld>
            <a:endParaRPr lang="fr-FR" sz="1100" b="0" strike="noStrike" spc="-1"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sz="2400" b="0" strike="noStrike" spc="-1"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63E946D6-E1AE-4E2E-85DF-78F0AE642B38}" type="slidenum">
              <a:rPr lang="fr-FR" sz="2800" b="0" strike="noStrike" spc="-1" smtClean="0">
                <a:solidFill>
                  <a:srgbClr val="FFFFFF"/>
                </a:solidFill>
                <a:latin typeface="Century Gothic"/>
              </a:rPr>
              <a:t>‹N°›</a:t>
            </a:fld>
            <a:endParaRPr lang="fr-FR" sz="28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535654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46200" y="452880"/>
            <a:ext cx="9404280" cy="14000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subTitle"/>
          </p:nvPr>
        </p:nvSpPr>
        <p:spPr>
          <a:xfrm>
            <a:off x="1103400" y="2053080"/>
            <a:ext cx="8946360" cy="41950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12904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glitter pattern="hexagon"/>
      </p:transition>
    </mc:Choice>
    <mc:Fallback xmlns="">
      <p:transition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DCD29200-D712-4F81-9EB7-1377AADDCB7B}" type="datetime">
              <a:rPr lang="fr-FR" sz="1100" b="0" strike="noStrike" spc="-1" smtClean="0">
                <a:solidFill>
                  <a:srgbClr val="FFFFFF">
                    <a:alpha val="60000"/>
                  </a:srgbClr>
                </a:solidFill>
                <a:latin typeface="Century Gothic"/>
              </a:rPr>
              <a:t>16/09/2024</a:t>
            </a:fld>
            <a:endParaRPr lang="fr-FR" sz="1100" b="0" strike="noStrike" spc="-1"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sz="2400" b="0" strike="noStrike" spc="-1"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63E946D6-E1AE-4E2E-85DF-78F0AE642B38}" type="slidenum">
              <a:rPr lang="fr-FR" sz="2800" b="0" strike="noStrike" spc="-1" smtClean="0">
                <a:solidFill>
                  <a:srgbClr val="FFFFFF"/>
                </a:solidFill>
                <a:latin typeface="Century Gothic"/>
              </a:rPr>
              <a:t>‹N°›</a:t>
            </a:fld>
            <a:endParaRPr lang="fr-FR" sz="28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85785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DCD29200-D712-4F81-9EB7-1377AADDCB7B}" type="datetime">
              <a:rPr lang="fr-FR" sz="1100" b="0" strike="noStrike" spc="-1" smtClean="0">
                <a:solidFill>
                  <a:srgbClr val="FFFFFF">
                    <a:alpha val="60000"/>
                  </a:srgbClr>
                </a:solidFill>
                <a:latin typeface="Century Gothic"/>
              </a:rPr>
              <a:t>16/09/2024</a:t>
            </a:fld>
            <a:endParaRPr lang="fr-FR" sz="1100" b="0" strike="noStrike" spc="-1"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sz="2400" b="0" strike="noStrike" spc="-1"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63E946D6-E1AE-4E2E-85DF-78F0AE642B38}" type="slidenum">
              <a:rPr lang="fr-FR" sz="2800" b="0" strike="noStrike" spc="-1" smtClean="0">
                <a:solidFill>
                  <a:srgbClr val="FFFFFF"/>
                </a:solidFill>
                <a:latin typeface="Century Gothic"/>
              </a:rPr>
              <a:t>‹N°›</a:t>
            </a:fld>
            <a:endParaRPr lang="fr-FR" sz="28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04903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DCD29200-D712-4F81-9EB7-1377AADDCB7B}" type="datetime">
              <a:rPr lang="fr-FR" sz="1100" b="0" strike="noStrike" spc="-1" smtClean="0">
                <a:solidFill>
                  <a:srgbClr val="FFFFFF">
                    <a:alpha val="60000"/>
                  </a:srgbClr>
                </a:solidFill>
                <a:latin typeface="Century Gothic"/>
              </a:rPr>
              <a:t>16/09/2024</a:t>
            </a:fld>
            <a:endParaRPr lang="fr-FR" sz="1100" b="0" strike="noStrike" spc="-1">
              <a:latin typeface="Times New Roman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sz="2400" b="0" strike="noStrike" spc="-1">
              <a:latin typeface="Times New Roman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63E946D6-E1AE-4E2E-85DF-78F0AE642B38}" type="slidenum">
              <a:rPr lang="fr-FR" sz="2800" b="0" strike="noStrike" spc="-1" smtClean="0">
                <a:solidFill>
                  <a:srgbClr val="FFFFFF"/>
                </a:solidFill>
                <a:latin typeface="Century Gothic"/>
              </a:rPr>
              <a:t>‹N°›</a:t>
            </a:fld>
            <a:endParaRPr lang="fr-FR" sz="28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59321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DCD29200-D712-4F81-9EB7-1377AADDCB7B}" type="datetime">
              <a:rPr lang="fr-FR" sz="1100" b="0" strike="noStrike" spc="-1" smtClean="0">
                <a:solidFill>
                  <a:srgbClr val="FFFFFF">
                    <a:alpha val="60000"/>
                  </a:srgbClr>
                </a:solidFill>
                <a:latin typeface="Century Gothic"/>
              </a:rPr>
              <a:t>16/09/2024</a:t>
            </a:fld>
            <a:endParaRPr lang="fr-FR" sz="1100" b="0" strike="noStrike" spc="-1">
              <a:latin typeface="Times New Roman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sz="2400" b="0" strike="noStrike" spc="-1">
              <a:latin typeface="Times New Roman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63E946D6-E1AE-4E2E-85DF-78F0AE642B38}" type="slidenum">
              <a:rPr lang="fr-FR" sz="2800" b="0" strike="noStrike" spc="-1" smtClean="0">
                <a:solidFill>
                  <a:srgbClr val="FFFFFF"/>
                </a:solidFill>
                <a:latin typeface="Century Gothic"/>
              </a:rPr>
              <a:t>‹N°›</a:t>
            </a:fld>
            <a:endParaRPr lang="fr-FR" sz="28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450845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DCD29200-D712-4F81-9EB7-1377AADDCB7B}" type="datetime">
              <a:rPr lang="fr-FR" sz="1100" b="0" strike="noStrike" spc="-1" smtClean="0">
                <a:solidFill>
                  <a:srgbClr val="FFFFFF">
                    <a:alpha val="60000"/>
                  </a:srgbClr>
                </a:solidFill>
                <a:latin typeface="Century Gothic"/>
              </a:rPr>
              <a:t>16/09/2024</a:t>
            </a:fld>
            <a:endParaRPr lang="fr-FR" sz="1100" b="0" strike="noStrike" spc="-1">
              <a:latin typeface="Times New Roman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sz="2400" b="0" strike="noStrike" spc="-1">
              <a:latin typeface="Times New Roman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63E946D6-E1AE-4E2E-85DF-78F0AE642B38}" type="slidenum">
              <a:rPr lang="fr-FR" sz="2800" b="0" strike="noStrike" spc="-1" smtClean="0">
                <a:solidFill>
                  <a:srgbClr val="FFFFFF"/>
                </a:solidFill>
                <a:latin typeface="Century Gothic"/>
              </a:rPr>
              <a:t>‹N°›</a:t>
            </a:fld>
            <a:endParaRPr lang="fr-FR" sz="28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85782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DCD29200-D712-4F81-9EB7-1377AADDCB7B}" type="datetime">
              <a:rPr lang="fr-FR" sz="1100" b="0" strike="noStrike" spc="-1" smtClean="0">
                <a:solidFill>
                  <a:srgbClr val="FFFFFF">
                    <a:alpha val="60000"/>
                  </a:srgbClr>
                </a:solidFill>
                <a:latin typeface="Century Gothic"/>
              </a:rPr>
              <a:t>16/09/2024</a:t>
            </a:fld>
            <a:endParaRPr lang="fr-FR" sz="1100" b="0" strike="noStrike" spc="-1">
              <a:latin typeface="Times New Roman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sz="2400" b="0" strike="noStrike" spc="-1">
              <a:latin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63E946D6-E1AE-4E2E-85DF-78F0AE642B38}" type="slidenum">
              <a:rPr lang="fr-FR" sz="2800" b="0" strike="noStrike" spc="-1" smtClean="0">
                <a:solidFill>
                  <a:srgbClr val="FFFFFF"/>
                </a:solidFill>
                <a:latin typeface="Century Gothic"/>
              </a:rPr>
              <a:t>‹N°›</a:t>
            </a:fld>
            <a:endParaRPr lang="fr-FR" sz="28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401751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DCD29200-D712-4F81-9EB7-1377AADDCB7B}" type="datetime">
              <a:rPr lang="fr-FR" sz="1100" b="0" strike="noStrike" spc="-1" smtClean="0">
                <a:solidFill>
                  <a:srgbClr val="FFFFFF">
                    <a:alpha val="60000"/>
                  </a:srgbClr>
                </a:solidFill>
                <a:latin typeface="Century Gothic"/>
              </a:rPr>
              <a:t>16/09/2024</a:t>
            </a:fld>
            <a:endParaRPr lang="fr-FR" sz="1100" b="0" strike="noStrike" spc="-1">
              <a:latin typeface="Times New Roman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sz="2400" b="0" strike="noStrike" spc="-1">
              <a:latin typeface="Times New Roman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63E946D6-E1AE-4E2E-85DF-78F0AE642B38}" type="slidenum">
              <a:rPr lang="fr-FR" sz="2800" b="0" strike="noStrike" spc="-1" smtClean="0">
                <a:solidFill>
                  <a:srgbClr val="FFFFFF"/>
                </a:solidFill>
                <a:latin typeface="Century Gothic"/>
              </a:rPr>
              <a:t>‹N°›</a:t>
            </a:fld>
            <a:endParaRPr lang="fr-FR" sz="28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81021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DCD29200-D712-4F81-9EB7-1377AADDCB7B}" type="datetime">
              <a:rPr lang="fr-FR" sz="1100" b="0" strike="noStrike" spc="-1" smtClean="0">
                <a:solidFill>
                  <a:srgbClr val="FFFFFF">
                    <a:alpha val="60000"/>
                  </a:srgbClr>
                </a:solidFill>
                <a:latin typeface="Century Gothic"/>
              </a:rPr>
              <a:t>16/09/2024</a:t>
            </a:fld>
            <a:endParaRPr lang="fr-FR" sz="1100" b="0" strike="noStrike" spc="-1">
              <a:latin typeface="Times New Roman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sz="2400" b="0" strike="noStrike" spc="-1">
              <a:latin typeface="Times New Roman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63E946D6-E1AE-4E2E-85DF-78F0AE642B38}" type="slidenum">
              <a:rPr lang="fr-FR" sz="2800" b="0" strike="noStrike" spc="-1" smtClean="0">
                <a:solidFill>
                  <a:srgbClr val="FFFFFF"/>
                </a:solidFill>
                <a:latin typeface="Century Gothic"/>
              </a:rPr>
              <a:t>‹N°›</a:t>
            </a:fld>
            <a:endParaRPr lang="fr-FR" sz="28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90658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lnSpc>
                <a:spcPct val="100000"/>
              </a:lnSpc>
            </a:pPr>
            <a:fld id="{DC130EAB-C106-4079-B31F-6F872C8A38AA}" type="datetime">
              <a:rPr lang="fr-FR" sz="1100" b="0" strike="noStrike" spc="-1" smtClean="0">
                <a:solidFill>
                  <a:srgbClr val="FFFFFF">
                    <a:alpha val="60000"/>
                  </a:srgbClr>
                </a:solidFill>
                <a:latin typeface="Century Gothic"/>
              </a:rPr>
              <a:t>16/09/2024</a:t>
            </a:fld>
            <a:endParaRPr lang="fr-FR" sz="1100" b="0" strike="noStrike" spc="-1"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sz="2400" b="0" strike="noStrike" spc="-1"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 algn="ctr">
              <a:lnSpc>
                <a:spcPct val="100000"/>
              </a:lnSpc>
            </a:pPr>
            <a:fld id="{E6A44958-518D-401C-BC75-C7D706EB879E}" type="slidenum">
              <a:rPr lang="fr-FR" sz="2800" b="0" strike="noStrike" spc="-1" smtClean="0">
                <a:solidFill>
                  <a:srgbClr val="FFFFFF"/>
                </a:solidFill>
                <a:latin typeface="Century Gothic"/>
              </a:rPr>
              <a:t>‹N°›</a:t>
            </a:fld>
            <a:endParaRPr lang="fr-FR" sz="28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81073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0" r:id="rId1"/>
    <p:sldLayoutId id="2147483841" r:id="rId2"/>
    <p:sldLayoutId id="2147483842" r:id="rId3"/>
    <p:sldLayoutId id="2147483843" r:id="rId4"/>
    <p:sldLayoutId id="2147483844" r:id="rId5"/>
    <p:sldLayoutId id="2147483845" r:id="rId6"/>
    <p:sldLayoutId id="2147483846" r:id="rId7"/>
    <p:sldLayoutId id="2147483847" r:id="rId8"/>
    <p:sldLayoutId id="2147483848" r:id="rId9"/>
    <p:sldLayoutId id="2147483849" r:id="rId10"/>
    <p:sldLayoutId id="2147483850" r:id="rId11"/>
    <p:sldLayoutId id="2147483851" r:id="rId12"/>
    <p:sldLayoutId id="2147483852" r:id="rId13"/>
    <p:sldLayoutId id="2147483853" r:id="rId14"/>
    <p:sldLayoutId id="2147483854" r:id="rId15"/>
    <p:sldLayoutId id="2147483855" r:id="rId16"/>
    <p:sldLayoutId id="2147483856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Titre 1"/>
          <p:cNvSpPr txBox="1"/>
          <p:nvPr/>
        </p:nvSpPr>
        <p:spPr>
          <a:xfrm>
            <a:off x="1292532" y="1615068"/>
            <a:ext cx="8825400" cy="3329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pPr>
              <a:lnSpc>
                <a:spcPct val="100000"/>
              </a:lnSpc>
            </a:pPr>
            <a:r>
              <a:rPr lang="fr-FR" sz="7200" b="0" strike="noStrike" spc="-1" dirty="0">
                <a:latin typeface="Arial" panose="020B0604020202020204" pitchFamily="34" charset="0"/>
                <a:cs typeface="Arial" panose="020B0604020202020204" pitchFamily="34" charset="0"/>
              </a:rPr>
              <a:t>LE STAGE EN ENTREPRISE 2025</a:t>
            </a:r>
          </a:p>
        </p:txBody>
      </p:sp>
      <p:sp>
        <p:nvSpPr>
          <p:cNvPr id="142" name="Sous-titre 2"/>
          <p:cNvSpPr txBox="1"/>
          <p:nvPr/>
        </p:nvSpPr>
        <p:spPr>
          <a:xfrm>
            <a:off x="1154880" y="4777560"/>
            <a:ext cx="8825400" cy="861120"/>
          </a:xfrm>
          <a:prstGeom prst="rect">
            <a:avLst/>
          </a:prstGeom>
          <a:noFill/>
          <a:ln w="0">
            <a:noFill/>
          </a:ln>
        </p:spPr>
        <p:txBody>
          <a:bodyPr>
            <a:no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glitter pattern="hexagon"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 additive="repl">
                                        <p:cTn id="7" dur="2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Titre 1"/>
          <p:cNvSpPr txBox="1"/>
          <p:nvPr/>
        </p:nvSpPr>
        <p:spPr>
          <a:xfrm>
            <a:off x="1154880" y="2861640"/>
            <a:ext cx="8825400" cy="191520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pPr>
              <a:lnSpc>
                <a:spcPct val="100000"/>
              </a:lnSpc>
            </a:pPr>
            <a:r>
              <a:rPr lang="fr-FR" sz="6000" b="0" strike="noStrike" spc="-1" dirty="0">
                <a:latin typeface="Arial" panose="020B0604020202020204" pitchFamily="34" charset="0"/>
                <a:cs typeface="Arial" panose="020B0604020202020204" pitchFamily="34" charset="0"/>
              </a:rPr>
              <a:t>Les points de vigilance </a:t>
            </a:r>
          </a:p>
        </p:txBody>
      </p:sp>
      <p:sp>
        <p:nvSpPr>
          <p:cNvPr id="154" name="Espace réservé du texte 2"/>
          <p:cNvSpPr txBox="1"/>
          <p:nvPr/>
        </p:nvSpPr>
        <p:spPr>
          <a:xfrm>
            <a:off x="1154880" y="4777560"/>
            <a:ext cx="8825400" cy="860040"/>
          </a:xfrm>
          <a:prstGeom prst="rect">
            <a:avLst/>
          </a:prstGeom>
          <a:noFill/>
          <a:ln w="0">
            <a:noFill/>
          </a:ln>
        </p:spPr>
        <p:txBody>
          <a:bodyPr>
            <a:noAutofit/>
          </a:bodyPr>
          <a:lstStyle/>
          <a:p>
            <a:endParaRPr lang="fr-FR" sz="2000" b="0" strike="noStrike" spc="-1">
              <a:latin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 additive="repl">
                                        <p:cTn id="7" dur="2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Titre 1"/>
          <p:cNvSpPr txBox="1"/>
          <p:nvPr/>
        </p:nvSpPr>
        <p:spPr>
          <a:xfrm>
            <a:off x="645480" y="521705"/>
            <a:ext cx="9404280" cy="1400040"/>
          </a:xfrm>
          <a:prstGeom prst="rect">
            <a:avLst/>
          </a:prstGeom>
          <a:noFill/>
          <a:ln w="0">
            <a:noFill/>
          </a:ln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fr-FR" sz="4200" b="0" strike="noStrike" spc="-1" dirty="0">
                <a:latin typeface="+mj-lt"/>
              </a:rPr>
              <a:t> La convention de stage</a:t>
            </a:r>
          </a:p>
        </p:txBody>
      </p:sp>
      <p:sp>
        <p:nvSpPr>
          <p:cNvPr id="159" name="Espace réservé du contenu 2"/>
          <p:cNvSpPr txBox="1"/>
          <p:nvPr/>
        </p:nvSpPr>
        <p:spPr>
          <a:xfrm>
            <a:off x="1103400" y="1661400"/>
            <a:ext cx="8946360" cy="4586760"/>
          </a:xfrm>
          <a:prstGeom prst="rect">
            <a:avLst/>
          </a:prstGeom>
          <a:noFill/>
          <a:ln w="0">
            <a:noFill/>
          </a:ln>
        </p:spPr>
        <p:txBody>
          <a:bodyPr>
            <a:noAutofit/>
          </a:bodyPr>
          <a:lstStyle/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8AD0D6"/>
              </a:buClr>
              <a:buSzPct val="80000"/>
              <a:buFont typeface="Wingdings 3" charset="2"/>
              <a:buChar char=""/>
            </a:pPr>
            <a:r>
              <a:rPr lang="fr-FR" sz="2800" b="0" strike="noStrike" spc="-1" dirty="0"/>
              <a:t>Elle </a:t>
            </a:r>
            <a:r>
              <a:rPr lang="fr-FR" sz="2800" spc="-1" dirty="0"/>
              <a:t>sera </a:t>
            </a:r>
            <a:r>
              <a:rPr lang="fr-FR" sz="2800" spc="-1"/>
              <a:t>prochainement distribuée</a:t>
            </a:r>
            <a:r>
              <a:rPr lang="fr-FR" sz="2800" b="0" strike="noStrike" spc="-1"/>
              <a:t> </a:t>
            </a:r>
            <a:r>
              <a:rPr lang="fr-FR" sz="2800" b="0" strike="noStrike" spc="-1" dirty="0"/>
              <a:t>aux élèves.</a:t>
            </a:r>
          </a:p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8AD0D6"/>
              </a:buClr>
              <a:buSzPct val="80000"/>
              <a:buFont typeface="Wingdings 3" charset="2"/>
              <a:buChar char=""/>
            </a:pPr>
            <a:r>
              <a:rPr lang="fr-FR" sz="2800" spc="-1" dirty="0"/>
              <a:t>Elle est absolument obligatoire, elle sert d’assurance aux élèves quand ils sont sur le lieu de leur stage au lieu d’être au collège. </a:t>
            </a:r>
          </a:p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8AD0D6"/>
              </a:buClr>
              <a:buSzPct val="80000"/>
              <a:buFont typeface="Wingdings 3" charset="2"/>
              <a:buChar char=""/>
            </a:pPr>
            <a:r>
              <a:rPr lang="fr-FR" sz="2800" spc="-1" dirty="0"/>
              <a:t>Il faut la faire signer à l’entreprise et la rendre au collège pour signature du principal. Ensuite, deux exemplaires vous seront donnés: un pour vous et un pour l’entreprise. </a:t>
            </a:r>
            <a:endParaRPr lang="fr-FR" sz="2800" b="0" strike="noStrike" spc="-1" dirty="0"/>
          </a:p>
          <a:p>
            <a:pPr marL="360">
              <a:lnSpc>
                <a:spcPct val="100000"/>
              </a:lnSpc>
              <a:spcBef>
                <a:spcPts val="1001"/>
              </a:spcBef>
              <a:buClr>
                <a:srgbClr val="8AD0D6"/>
              </a:buClr>
              <a:buSzPct val="80000"/>
            </a:pPr>
            <a:endParaRPr lang="fr-FR" sz="4000" b="0" strike="noStrike" spc="-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glitter pattern="hexagon"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 additive="repl">
                                        <p:cTn id="7" dur="2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2" dur="1000"/>
                                        <p:tgtEl>
                                          <p:spTgt spid="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3" dur="1000" fill="hold"/>
                                        <p:tgtEl>
                                          <p:spTgt spid="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1000" fill="hold"/>
                                        <p:tgtEl>
                                          <p:spTgt spid="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9" dur="1000"/>
                                        <p:tgtEl>
                                          <p:spTgt spid="1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20" dur="1000" fill="hold"/>
                                        <p:tgtEl>
                                          <p:spTgt spid="1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1" dur="1000" fill="hold"/>
                                        <p:tgtEl>
                                          <p:spTgt spid="1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6" dur="1000"/>
                                        <p:tgtEl>
                                          <p:spTgt spid="1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27" dur="1000" fill="hold"/>
                                        <p:tgtEl>
                                          <p:spTgt spid="1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8" dur="1000" fill="hold"/>
                                        <p:tgtEl>
                                          <p:spTgt spid="1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Titre 1"/>
          <p:cNvSpPr txBox="1"/>
          <p:nvPr/>
        </p:nvSpPr>
        <p:spPr>
          <a:xfrm>
            <a:off x="646200" y="452880"/>
            <a:ext cx="9404280" cy="1400040"/>
          </a:xfrm>
          <a:prstGeom prst="rect">
            <a:avLst/>
          </a:prstGeom>
          <a:noFill/>
          <a:ln w="0">
            <a:noFill/>
          </a:ln>
        </p:spPr>
        <p:txBody>
          <a:bodyPr>
            <a:noAutofit/>
          </a:bodyPr>
          <a:lstStyle/>
          <a:p>
            <a:endParaRPr lang="fr-FR" sz="1800" b="0" strike="noStrike" spc="-1">
              <a:solidFill>
                <a:srgbClr val="FFFFFF"/>
              </a:solidFill>
              <a:latin typeface="Century Gothic"/>
            </a:endParaRPr>
          </a:p>
        </p:txBody>
      </p:sp>
      <p:pic>
        <p:nvPicPr>
          <p:cNvPr id="161" name="Picture 2"/>
          <p:cNvPicPr/>
          <p:nvPr/>
        </p:nvPicPr>
        <p:blipFill>
          <a:blip r:embed="rId2"/>
          <a:stretch/>
        </p:blipFill>
        <p:spPr>
          <a:xfrm>
            <a:off x="419040" y="95400"/>
            <a:ext cx="4562280" cy="6604560"/>
          </a:xfrm>
          <a:prstGeom prst="rect">
            <a:avLst/>
          </a:prstGeom>
          <a:ln w="0">
            <a:noFill/>
          </a:ln>
        </p:spPr>
      </p:pic>
      <p:pic>
        <p:nvPicPr>
          <p:cNvPr id="162" name="Picture 3"/>
          <p:cNvPicPr/>
          <p:nvPr/>
        </p:nvPicPr>
        <p:blipFill>
          <a:blip r:embed="rId3"/>
          <a:stretch/>
        </p:blipFill>
        <p:spPr>
          <a:xfrm>
            <a:off x="5960880" y="95400"/>
            <a:ext cx="4773600" cy="658368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glitter pattern="hexagon"/>
      </p:transition>
    </mc:Choice>
    <mc:Fallback xmlns="">
      <p:transition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Titre 1"/>
          <p:cNvSpPr txBox="1"/>
          <p:nvPr/>
        </p:nvSpPr>
        <p:spPr>
          <a:xfrm>
            <a:off x="646200" y="452880"/>
            <a:ext cx="9404280" cy="1400040"/>
          </a:xfrm>
          <a:prstGeom prst="rect">
            <a:avLst/>
          </a:prstGeom>
          <a:noFill/>
          <a:ln w="0">
            <a:noFill/>
          </a:ln>
        </p:spPr>
        <p:txBody>
          <a:bodyPr>
            <a:noAutofit/>
          </a:bodyPr>
          <a:lstStyle/>
          <a:p>
            <a:endParaRPr lang="fr-FR" sz="1800" b="0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164" name="Espace réservé du contenu 2"/>
          <p:cNvSpPr txBox="1"/>
          <p:nvPr/>
        </p:nvSpPr>
        <p:spPr>
          <a:xfrm>
            <a:off x="1103400" y="2053080"/>
            <a:ext cx="8946360" cy="4195080"/>
          </a:xfrm>
          <a:prstGeom prst="rect">
            <a:avLst/>
          </a:prstGeom>
          <a:noFill/>
          <a:ln w="0">
            <a:noFill/>
          </a:ln>
        </p:spPr>
        <p:txBody>
          <a:bodyPr>
            <a:noAutofit/>
          </a:bodyPr>
          <a:lstStyle/>
          <a:p>
            <a:endParaRPr lang="fr-FR" sz="2000" b="0" strike="noStrike" spc="-1">
              <a:solidFill>
                <a:srgbClr val="FFFFFF"/>
              </a:solidFill>
              <a:latin typeface="Century Gothic"/>
            </a:endParaRPr>
          </a:p>
        </p:txBody>
      </p:sp>
      <p:pic>
        <p:nvPicPr>
          <p:cNvPr id="165" name="Picture 2"/>
          <p:cNvPicPr/>
          <p:nvPr/>
        </p:nvPicPr>
        <p:blipFill>
          <a:blip r:embed="rId2"/>
          <a:stretch/>
        </p:blipFill>
        <p:spPr>
          <a:xfrm>
            <a:off x="318960" y="0"/>
            <a:ext cx="5106960" cy="6695640"/>
          </a:xfrm>
          <a:prstGeom prst="rect">
            <a:avLst/>
          </a:prstGeom>
          <a:ln w="0">
            <a:noFill/>
          </a:ln>
        </p:spPr>
      </p:pic>
      <p:pic>
        <p:nvPicPr>
          <p:cNvPr id="166" name="Picture 3"/>
          <p:cNvPicPr/>
          <p:nvPr/>
        </p:nvPicPr>
        <p:blipFill>
          <a:blip r:embed="rId3"/>
          <a:stretch/>
        </p:blipFill>
        <p:spPr>
          <a:xfrm>
            <a:off x="5636160" y="0"/>
            <a:ext cx="4784040" cy="67381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glitter pattern="hexagon"/>
      </p:transition>
    </mc:Choice>
    <mc:Fallback xmlns="">
      <p:transition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Titre 1"/>
          <p:cNvSpPr txBox="1"/>
          <p:nvPr/>
        </p:nvSpPr>
        <p:spPr>
          <a:xfrm>
            <a:off x="646200" y="452880"/>
            <a:ext cx="9404280" cy="1400040"/>
          </a:xfrm>
          <a:prstGeom prst="rect">
            <a:avLst/>
          </a:prstGeom>
          <a:noFill/>
          <a:ln w="0">
            <a:noFill/>
          </a:ln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fr-FR" sz="4200" b="0" strike="noStrike" spc="-1" dirty="0">
                <a:latin typeface="+mj-lt"/>
              </a:rPr>
              <a:t>Les horaires</a:t>
            </a:r>
          </a:p>
        </p:txBody>
      </p:sp>
      <p:sp>
        <p:nvSpPr>
          <p:cNvPr id="168" name="Espace réservé du contenu 2"/>
          <p:cNvSpPr txBox="1"/>
          <p:nvPr/>
        </p:nvSpPr>
        <p:spPr>
          <a:xfrm>
            <a:off x="1103400" y="2053080"/>
            <a:ext cx="8946360" cy="4195080"/>
          </a:xfrm>
          <a:prstGeom prst="rect">
            <a:avLst/>
          </a:prstGeom>
          <a:noFill/>
          <a:ln w="0">
            <a:noFill/>
          </a:ln>
        </p:spPr>
        <p:txBody>
          <a:bodyPr>
            <a:normAutofit/>
          </a:bodyPr>
          <a:lstStyle/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8AD0D6"/>
              </a:buClr>
              <a:buSzPct val="80000"/>
              <a:buFont typeface="Wingdings 3" charset="2"/>
              <a:buChar char=""/>
            </a:pPr>
            <a:r>
              <a:rPr lang="fr-FR" sz="4000" b="0" strike="noStrike" spc="-1" dirty="0"/>
              <a:t>Il faut remplir dans la convention les horaires du stagiaire pendant la semaine. Son emploi du temps au sein de l’entreprise ne peut excéder 30 heures.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glitter pattern="hexagon"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 additive="repl">
                                        <p:cTn id="7" dur="20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2" dur="1000"/>
                                        <p:tgtEl>
                                          <p:spTgt spid="1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3" dur="1000" fill="hold"/>
                                        <p:tgtEl>
                                          <p:spTgt spid="1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1000" fill="hold"/>
                                        <p:tgtEl>
                                          <p:spTgt spid="1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Titre 1"/>
          <p:cNvSpPr txBox="1"/>
          <p:nvPr/>
        </p:nvSpPr>
        <p:spPr>
          <a:xfrm>
            <a:off x="874440" y="609840"/>
            <a:ext cx="9404280" cy="1400040"/>
          </a:xfrm>
          <a:prstGeom prst="rect">
            <a:avLst/>
          </a:prstGeom>
          <a:noFill/>
          <a:ln w="0">
            <a:noFill/>
          </a:ln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fr-FR" sz="4200" b="0" strike="noStrike" spc="-1" dirty="0">
                <a:latin typeface="Arial" panose="020B0604020202020204" pitchFamily="34" charset="0"/>
                <a:cs typeface="Arial" panose="020B0604020202020204" pitchFamily="34" charset="0"/>
              </a:rPr>
              <a:t>Les stages en gendarmerie</a:t>
            </a:r>
          </a:p>
        </p:txBody>
      </p:sp>
      <p:sp>
        <p:nvSpPr>
          <p:cNvPr id="170" name="Espace réservé du contenu 2"/>
          <p:cNvSpPr txBox="1"/>
          <p:nvPr/>
        </p:nvSpPr>
        <p:spPr>
          <a:xfrm>
            <a:off x="1103400" y="2053080"/>
            <a:ext cx="8946360" cy="4195080"/>
          </a:xfrm>
          <a:prstGeom prst="rect">
            <a:avLst/>
          </a:prstGeom>
          <a:noFill/>
          <a:ln w="0">
            <a:noFill/>
          </a:ln>
        </p:spPr>
        <p:txBody>
          <a:bodyPr>
            <a:normAutofit/>
          </a:bodyPr>
          <a:lstStyle/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8AD0D6"/>
              </a:buClr>
              <a:buSzPct val="80000"/>
              <a:buFont typeface="Wingdings 3" charset="2"/>
              <a:buChar char=""/>
            </a:pPr>
            <a:r>
              <a:rPr lang="fr-FR" sz="4000" b="0" strike="noStrike" spc="-1" dirty="0"/>
              <a:t>La gendarmerie impose d’autres dates que les nôtres. Les élèves intéressés doivent se signaler au plus vite à leur PP.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glitter pattern="hexagon"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 additive="repl">
                                        <p:cTn id="7" dur="2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2" dur="1000"/>
                                        <p:tgtEl>
                                          <p:spTgt spid="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3" dur="1000" fill="hold"/>
                                        <p:tgtEl>
                                          <p:spTgt spid="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1000" fill="hold"/>
                                        <p:tgtEl>
                                          <p:spTgt spid="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Titre 1"/>
          <p:cNvSpPr txBox="1"/>
          <p:nvPr/>
        </p:nvSpPr>
        <p:spPr>
          <a:xfrm>
            <a:off x="646200" y="452880"/>
            <a:ext cx="9404280" cy="1400040"/>
          </a:xfrm>
          <a:prstGeom prst="rect">
            <a:avLst/>
          </a:prstGeom>
          <a:noFill/>
          <a:ln w="0">
            <a:noFill/>
          </a:ln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fr-FR" sz="4200" b="0" strike="noStrike" spc="-1" dirty="0"/>
              <a:t>Les stages à l’étranger</a:t>
            </a:r>
          </a:p>
        </p:txBody>
      </p:sp>
      <p:sp>
        <p:nvSpPr>
          <p:cNvPr id="172" name="Espace réservé du contenu 2"/>
          <p:cNvSpPr txBox="1"/>
          <p:nvPr/>
        </p:nvSpPr>
        <p:spPr>
          <a:xfrm>
            <a:off x="1103400" y="2053080"/>
            <a:ext cx="8946360" cy="4195080"/>
          </a:xfrm>
          <a:prstGeom prst="rect">
            <a:avLst/>
          </a:prstGeom>
          <a:noFill/>
          <a:ln w="0">
            <a:noFill/>
          </a:ln>
        </p:spPr>
        <p:txBody>
          <a:bodyPr>
            <a:normAutofit/>
          </a:bodyPr>
          <a:lstStyle/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8AD0D6"/>
              </a:buClr>
              <a:buSzPct val="80000"/>
              <a:buFont typeface="Wingdings 3" charset="2"/>
              <a:buChar char=""/>
            </a:pPr>
            <a:r>
              <a:rPr lang="fr-FR" sz="4000" b="0" strike="noStrike" spc="-1" dirty="0">
                <a:latin typeface="Arial" panose="020B0604020202020204" pitchFamily="34" charset="0"/>
                <a:cs typeface="Arial" panose="020B0604020202020204" pitchFamily="34" charset="0"/>
              </a:rPr>
              <a:t>Les élèves peuvent faire des stages dans des pays étrangers, notamment  en Suisse. </a:t>
            </a:r>
          </a:p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8AD0D6"/>
              </a:buClr>
              <a:buSzPct val="80000"/>
              <a:buFont typeface="Wingdings 3" charset="2"/>
              <a:buChar char=""/>
            </a:pPr>
            <a:r>
              <a:rPr lang="fr-FR" sz="4000" b="0" strike="noStrike" spc="-1" dirty="0">
                <a:latin typeface="Arial" panose="020B0604020202020204" pitchFamily="34" charset="0"/>
                <a:cs typeface="Arial" panose="020B0604020202020204" pitchFamily="34" charset="0"/>
              </a:rPr>
              <a:t>Attention, parfois il faut remplir des conventions différentes, imposées par les entreprises. </a:t>
            </a:r>
          </a:p>
          <a:p>
            <a:pPr>
              <a:lnSpc>
                <a:spcPct val="100000"/>
              </a:lnSpc>
              <a:spcBef>
                <a:spcPts val="1001"/>
              </a:spcBef>
              <a:tabLst>
                <a:tab pos="0" algn="l"/>
              </a:tabLst>
            </a:pPr>
            <a:endParaRPr lang="fr-FR" sz="4000" b="0" strike="noStrike" spc="-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glitter pattern="hexagon"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 additive="repl">
                                        <p:cTn id="7" dur="20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2" dur="1000"/>
                                        <p:tgtEl>
                                          <p:spTgt spid="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3" dur="1000" fill="hold"/>
                                        <p:tgtEl>
                                          <p:spTgt spid="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1000" fill="hold"/>
                                        <p:tgtEl>
                                          <p:spTgt spid="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9" dur="1000"/>
                                        <p:tgtEl>
                                          <p:spTgt spid="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20" dur="1000" fill="hold"/>
                                        <p:tgtEl>
                                          <p:spTgt spid="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1" dur="1000" fill="hold"/>
                                        <p:tgtEl>
                                          <p:spTgt spid="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Titre 1"/>
          <p:cNvSpPr txBox="1"/>
          <p:nvPr/>
        </p:nvSpPr>
        <p:spPr>
          <a:xfrm>
            <a:off x="1154880" y="1447920"/>
            <a:ext cx="8825400" cy="3329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pPr>
              <a:lnSpc>
                <a:spcPct val="100000"/>
              </a:lnSpc>
            </a:pPr>
            <a:r>
              <a:rPr lang="fr-FR" sz="7200" b="0" strike="noStrike" spc="-1" dirty="0">
                <a:latin typeface="+mj-lt"/>
              </a:rPr>
              <a:t>LE DOSSIER D’ORIENTATION</a:t>
            </a:r>
          </a:p>
        </p:txBody>
      </p:sp>
      <p:sp>
        <p:nvSpPr>
          <p:cNvPr id="174" name="Sous-titre 2"/>
          <p:cNvSpPr txBox="1"/>
          <p:nvPr/>
        </p:nvSpPr>
        <p:spPr>
          <a:xfrm>
            <a:off x="1154880" y="4777560"/>
            <a:ext cx="8825400" cy="861120"/>
          </a:xfrm>
          <a:prstGeom prst="rect">
            <a:avLst/>
          </a:prstGeom>
          <a:noFill/>
          <a:ln w="0">
            <a:noFill/>
          </a:ln>
        </p:spPr>
        <p:txBody>
          <a:bodyPr>
            <a:no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glitter pattern="hexagon"/>
      </p:transition>
    </mc:Choice>
    <mc:Fallback xmlns="">
      <p:transition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Titre 1"/>
          <p:cNvSpPr txBox="1"/>
          <p:nvPr/>
        </p:nvSpPr>
        <p:spPr>
          <a:xfrm>
            <a:off x="646200" y="452880"/>
            <a:ext cx="9404280" cy="1400040"/>
          </a:xfrm>
          <a:prstGeom prst="rect">
            <a:avLst/>
          </a:prstGeom>
          <a:noFill/>
          <a:ln w="0">
            <a:noFill/>
          </a:ln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fr-FR" sz="4200" b="0" strike="noStrike" spc="-1" dirty="0">
                <a:latin typeface="+mj-lt"/>
              </a:rPr>
              <a:t>En quoi consiste ce dossier?</a:t>
            </a:r>
          </a:p>
        </p:txBody>
      </p:sp>
      <p:sp>
        <p:nvSpPr>
          <p:cNvPr id="176" name="Espace réservé du contenu 2"/>
          <p:cNvSpPr txBox="1"/>
          <p:nvPr/>
        </p:nvSpPr>
        <p:spPr>
          <a:xfrm>
            <a:off x="645120" y="1260000"/>
            <a:ext cx="9404280" cy="4721040"/>
          </a:xfrm>
          <a:prstGeom prst="rect">
            <a:avLst/>
          </a:prstGeom>
          <a:noFill/>
          <a:ln w="0">
            <a:noFill/>
          </a:ln>
        </p:spPr>
        <p:txBody>
          <a:bodyPr>
            <a:noAutofit/>
          </a:bodyPr>
          <a:lstStyle/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8AD0D6"/>
              </a:buClr>
              <a:buSzPct val="80000"/>
              <a:buFont typeface="Wingdings 3" charset="2"/>
              <a:buChar char=""/>
            </a:pPr>
            <a:r>
              <a:rPr lang="fr-FR" sz="2400" b="0" strike="noStrike" spc="-1" dirty="0"/>
              <a:t>Un travail de longue haleine. Il faut s’y prendre à l’avance.</a:t>
            </a:r>
          </a:p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8AD0D6"/>
              </a:buClr>
              <a:buSzPct val="80000"/>
              <a:buFont typeface="Wingdings 3" charset="2"/>
              <a:buChar char=""/>
            </a:pPr>
            <a:r>
              <a:rPr lang="fr-FR" sz="2400" b="0" strike="noStrike" spc="-1" dirty="0"/>
              <a:t>Il contient le rapport de stage mais pas seulement. On demande aux élèves une réflexion sur eux-mêmes et sur un métier qui leur plaît ou qu’ils envisagent d’exercer, ou en tout cas sur leur orientation après la troisième. </a:t>
            </a:r>
          </a:p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8AD0D6"/>
              </a:buClr>
              <a:buSzPct val="80000"/>
              <a:buFont typeface="Wingdings 3" charset="2"/>
              <a:buChar char=""/>
            </a:pPr>
            <a:r>
              <a:rPr lang="fr-FR" sz="2400" b="0" strike="noStrike" spc="-1" dirty="0"/>
              <a:t>Le travail de présentation de soi est fait en cours de  Français.</a:t>
            </a:r>
          </a:p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8AD0D6"/>
              </a:buClr>
              <a:buSzPct val="80000"/>
              <a:buFont typeface="Wingdings 3" charset="2"/>
              <a:buChar char=""/>
            </a:pPr>
            <a:r>
              <a:rPr lang="fr-FR" sz="2400" b="0" strike="noStrike" spc="-1" dirty="0"/>
              <a:t>Le dossier d’orientation est corrigé, donne lieu à une note et à une évaluation de compétences dans le cadre du contrôle continu.</a:t>
            </a:r>
          </a:p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8AD0D6"/>
              </a:buClr>
              <a:buSzPct val="80000"/>
              <a:buFont typeface="Wingdings 3" charset="2"/>
              <a:buChar char=""/>
            </a:pPr>
            <a:r>
              <a:rPr lang="fr-FR" sz="2400" b="0" strike="noStrike" spc="-1" dirty="0"/>
              <a:t>Dans le cadre de l’oral du brevet, l’élève peut choisir de présenter son travail sur le dossier d’orientation.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glitter pattern="hexagon"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 additive="repl">
                                        <p:cTn id="7" dur="20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2" dur="1000"/>
                                        <p:tgtEl>
                                          <p:spTgt spid="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3" dur="1000" fill="hold"/>
                                        <p:tgtEl>
                                          <p:spTgt spid="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1000" fill="hold"/>
                                        <p:tgtEl>
                                          <p:spTgt spid="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9" dur="1000"/>
                                        <p:tgtEl>
                                          <p:spTgt spid="1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20" dur="1000" fill="hold"/>
                                        <p:tgtEl>
                                          <p:spTgt spid="1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1" dur="1000" fill="hold"/>
                                        <p:tgtEl>
                                          <p:spTgt spid="1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6" dur="1000"/>
                                        <p:tgtEl>
                                          <p:spTgt spid="1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27" dur="1000" fill="hold"/>
                                        <p:tgtEl>
                                          <p:spTgt spid="1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8" dur="1000" fill="hold"/>
                                        <p:tgtEl>
                                          <p:spTgt spid="1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3" dur="1000"/>
                                        <p:tgtEl>
                                          <p:spTgt spid="1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34" dur="1000" fill="hold"/>
                                        <p:tgtEl>
                                          <p:spTgt spid="1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5" dur="1000" fill="hold"/>
                                        <p:tgtEl>
                                          <p:spTgt spid="1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40" dur="1000"/>
                                        <p:tgtEl>
                                          <p:spTgt spid="1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41" dur="1000" fill="hold"/>
                                        <p:tgtEl>
                                          <p:spTgt spid="1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2" dur="1000" fill="hold"/>
                                        <p:tgtEl>
                                          <p:spTgt spid="1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Titre 1"/>
          <p:cNvSpPr txBox="1"/>
          <p:nvPr/>
        </p:nvSpPr>
        <p:spPr>
          <a:xfrm>
            <a:off x="646200" y="452880"/>
            <a:ext cx="9404280" cy="1400040"/>
          </a:xfrm>
          <a:prstGeom prst="rect">
            <a:avLst/>
          </a:prstGeom>
          <a:noFill/>
          <a:ln w="0">
            <a:noFill/>
          </a:ln>
        </p:spPr>
        <p:txBody>
          <a:bodyPr>
            <a:noAutofit/>
          </a:bodyPr>
          <a:lstStyle/>
          <a:p>
            <a:endParaRPr lang="fr-FR" sz="1800" b="0" strike="noStrike" spc="-1">
              <a:solidFill>
                <a:srgbClr val="FFFFFF"/>
              </a:solidFill>
              <a:latin typeface="Century Gothic"/>
            </a:endParaRPr>
          </a:p>
        </p:txBody>
      </p:sp>
      <p:pic>
        <p:nvPicPr>
          <p:cNvPr id="179" name="Image 178"/>
          <p:cNvPicPr/>
          <p:nvPr/>
        </p:nvPicPr>
        <p:blipFill>
          <a:blip r:embed="rId2"/>
          <a:srcRect t="5605"/>
          <a:stretch/>
        </p:blipFill>
        <p:spPr>
          <a:xfrm>
            <a:off x="6606073" y="576470"/>
            <a:ext cx="4851919" cy="5992280"/>
          </a:xfrm>
          <a:prstGeom prst="rect">
            <a:avLst/>
          </a:prstGeom>
          <a:ln w="0">
            <a:noFill/>
          </a:ln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67B0CB11-8902-4BB5-8ECA-7459C12386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5" r="1379"/>
          <a:stretch/>
        </p:blipFill>
        <p:spPr>
          <a:xfrm>
            <a:off x="1276635" y="318052"/>
            <a:ext cx="4945261" cy="625069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glitter pattern="hexagon"/>
      </p:transition>
    </mc:Choice>
    <mc:Fallback xmlns="">
      <p:transition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Titre 1"/>
          <p:cNvSpPr txBox="1"/>
          <p:nvPr/>
        </p:nvSpPr>
        <p:spPr>
          <a:xfrm>
            <a:off x="1584089" y="4942800"/>
            <a:ext cx="8825400" cy="191520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pPr>
              <a:lnSpc>
                <a:spcPct val="100000"/>
              </a:lnSpc>
            </a:pPr>
            <a:endParaRPr lang="fr-FR" sz="6000" b="0" strike="noStrike" spc="-1" dirty="0">
              <a:latin typeface="+mj-lt"/>
            </a:endParaRPr>
          </a:p>
          <a:p>
            <a:pPr>
              <a:lnSpc>
                <a:spcPct val="100000"/>
              </a:lnSpc>
            </a:pPr>
            <a:endParaRPr lang="fr-FR" sz="6000" spc="-1" dirty="0">
              <a:latin typeface="+mj-lt"/>
            </a:endParaRPr>
          </a:p>
          <a:p>
            <a:pPr>
              <a:lnSpc>
                <a:spcPct val="100000"/>
              </a:lnSpc>
            </a:pPr>
            <a:endParaRPr lang="fr-FR" sz="6000" b="0" strike="noStrike" spc="-1" dirty="0">
              <a:latin typeface="+mj-lt"/>
            </a:endParaRPr>
          </a:p>
          <a:p>
            <a:pPr>
              <a:lnSpc>
                <a:spcPct val="100000"/>
              </a:lnSpc>
            </a:pPr>
            <a:endParaRPr lang="fr-FR" sz="6000" spc="-1" dirty="0">
              <a:latin typeface="+mj-lt"/>
            </a:endParaRPr>
          </a:p>
          <a:p>
            <a:pPr>
              <a:lnSpc>
                <a:spcPct val="100000"/>
              </a:lnSpc>
            </a:pPr>
            <a:endParaRPr lang="fr-FR" sz="6000" spc="-1" dirty="0">
              <a:latin typeface="+mj-lt"/>
            </a:endParaRPr>
          </a:p>
          <a:p>
            <a:endParaRPr lang="fr-FR" sz="6000" b="0" strike="noStrike" spc="-1" dirty="0">
              <a:latin typeface="+mj-lt"/>
            </a:endParaRPr>
          </a:p>
          <a:p>
            <a:endParaRPr lang="fr-FR" sz="6000" spc="-1" dirty="0">
              <a:latin typeface="+mj-lt"/>
            </a:endParaRPr>
          </a:p>
          <a:p>
            <a:endParaRPr lang="fr-FR" sz="6000" b="0" strike="noStrike" spc="-1" dirty="0">
              <a:latin typeface="+mj-lt"/>
            </a:endParaRPr>
          </a:p>
          <a:p>
            <a:endParaRPr lang="fr-FR" sz="6000" spc="-1" dirty="0">
              <a:latin typeface="+mj-lt"/>
            </a:endParaRPr>
          </a:p>
          <a:p>
            <a:endParaRPr lang="fr-FR" sz="6000" b="0" strike="noStrike" spc="-1" dirty="0">
              <a:latin typeface="+mj-lt"/>
            </a:endParaRPr>
          </a:p>
          <a:p>
            <a:endParaRPr lang="fr-FR" sz="6000" spc="-1" dirty="0">
              <a:latin typeface="+mj-lt"/>
            </a:endParaRPr>
          </a:p>
          <a:p>
            <a:pPr>
              <a:lnSpc>
                <a:spcPct val="100000"/>
              </a:lnSpc>
            </a:pPr>
            <a:endParaRPr lang="fr-FR" sz="6000" b="0" strike="noStrike" spc="-1" dirty="0">
              <a:latin typeface="+mj-lt"/>
            </a:endParaRPr>
          </a:p>
          <a:p>
            <a:pPr>
              <a:lnSpc>
                <a:spcPct val="100000"/>
              </a:lnSpc>
            </a:pPr>
            <a:endParaRPr lang="fr-FR" sz="6000" b="0" strike="noStrike" spc="-1" dirty="0">
              <a:latin typeface="+mj-lt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CB445BE-7D92-4398-A9DA-7A8D07541B96}"/>
              </a:ext>
            </a:extLst>
          </p:cNvPr>
          <p:cNvSpPr txBox="1"/>
          <p:nvPr/>
        </p:nvSpPr>
        <p:spPr>
          <a:xfrm>
            <a:off x="3048778" y="2911838"/>
            <a:ext cx="6097554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6000" b="0" i="0" u="none" strike="noStrike" kern="1200" cap="none" spc="-1" normalizeH="0" baseline="0" noProof="0" dirty="0">
                <a:ln>
                  <a:noFill/>
                </a:ln>
                <a:effectLst/>
                <a:uLnTx/>
                <a:uFillTx/>
                <a:latin typeface="Century Gothic"/>
              </a:rPr>
              <a:t>Les dates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 additive="repl">
                                        <p:cTn id="7" dur="2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7FC60686-17C8-7BE2-63FA-47AD36DF685C}"/>
              </a:ext>
            </a:extLst>
          </p:cNvPr>
          <p:cNvSpPr txBox="1"/>
          <p:nvPr/>
        </p:nvSpPr>
        <p:spPr>
          <a:xfrm>
            <a:off x="685800" y="2657926"/>
            <a:ext cx="9879496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400" b="0" strike="noStrike" spc="-1" dirty="0">
                <a:latin typeface="Arial" panose="020B0604020202020204" pitchFamily="34" charset="0"/>
                <a:cs typeface="Arial" panose="020B0604020202020204" pitchFamily="34" charset="0"/>
              </a:rPr>
              <a:t>Du 17 au 21 FEVRIER 2025 (juste avant les vacances)</a:t>
            </a:r>
          </a:p>
        </p:txBody>
      </p:sp>
    </p:spTree>
    <p:extLst>
      <p:ext uri="{BB962C8B-B14F-4D97-AF65-F5344CB8AC3E}">
        <p14:creationId xmlns:p14="http://schemas.microsoft.com/office/powerpoint/2010/main" val="25978027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Titre 1"/>
          <p:cNvSpPr txBox="1"/>
          <p:nvPr/>
        </p:nvSpPr>
        <p:spPr>
          <a:xfrm>
            <a:off x="1254271" y="2862360"/>
            <a:ext cx="8825400" cy="191520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pPr>
              <a:lnSpc>
                <a:spcPct val="100000"/>
              </a:lnSpc>
            </a:pPr>
            <a:r>
              <a:rPr lang="fr-FR" sz="6000" b="0" strike="noStrike" spc="-1" dirty="0">
                <a:latin typeface="Arial" panose="020B0604020202020204" pitchFamily="34" charset="0"/>
                <a:cs typeface="Arial" panose="020B0604020202020204" pitchFamily="34" charset="0"/>
              </a:rPr>
              <a:t>Les objectifs</a:t>
            </a:r>
          </a:p>
        </p:txBody>
      </p:sp>
      <p:sp>
        <p:nvSpPr>
          <p:cNvPr id="148" name="Espace réservé du texte 2"/>
          <p:cNvSpPr txBox="1"/>
          <p:nvPr/>
        </p:nvSpPr>
        <p:spPr>
          <a:xfrm>
            <a:off x="1154880" y="4777560"/>
            <a:ext cx="8825400" cy="860040"/>
          </a:xfrm>
          <a:prstGeom prst="rect">
            <a:avLst/>
          </a:prstGeom>
          <a:noFill/>
          <a:ln w="0">
            <a:noFill/>
          </a:ln>
        </p:spPr>
        <p:txBody>
          <a:bodyPr>
            <a:noAutofit/>
          </a:bodyPr>
          <a:lstStyle/>
          <a:p>
            <a:endParaRPr lang="fr-FR" sz="2000" b="0" strike="noStrike" spc="-1">
              <a:latin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 additive="repl">
                                        <p:cTn id="7" dur="2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Titre 1"/>
          <p:cNvSpPr txBox="1"/>
          <p:nvPr/>
        </p:nvSpPr>
        <p:spPr>
          <a:xfrm>
            <a:off x="646200" y="492636"/>
            <a:ext cx="9404280" cy="1400040"/>
          </a:xfrm>
          <a:prstGeom prst="rect">
            <a:avLst/>
          </a:prstGeom>
          <a:noFill/>
          <a:ln w="0">
            <a:noFill/>
          </a:ln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fr-FR" sz="4200" b="0" strike="noStrike" spc="-1" dirty="0">
                <a:solidFill>
                  <a:srgbClr val="92D050"/>
                </a:solidFill>
                <a:latin typeface="Century Gothic"/>
              </a:rPr>
              <a:t>Un stage d’observation</a:t>
            </a:r>
          </a:p>
        </p:txBody>
      </p:sp>
      <p:sp>
        <p:nvSpPr>
          <p:cNvPr id="150" name="Espace réservé du contenu 2"/>
          <p:cNvSpPr txBox="1"/>
          <p:nvPr/>
        </p:nvSpPr>
        <p:spPr>
          <a:xfrm>
            <a:off x="308112" y="1659834"/>
            <a:ext cx="11397835" cy="4137049"/>
          </a:xfrm>
          <a:prstGeom prst="rect">
            <a:avLst/>
          </a:prstGeom>
          <a:noFill/>
          <a:ln w="0">
            <a:noFill/>
          </a:ln>
        </p:spPr>
        <p:txBody>
          <a:bodyPr>
            <a:noAutofit/>
          </a:bodyPr>
          <a:lstStyle/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8AD0D6"/>
              </a:buClr>
              <a:buSzPct val="80000"/>
              <a:buFont typeface="Wingdings 3" charset="2"/>
              <a:buChar char=""/>
            </a:pPr>
            <a:r>
              <a:rPr lang="fr-FR" sz="2400" b="0" strike="noStrike" spc="-1" dirty="0">
                <a:latin typeface="Arial" panose="020B0604020202020204" pitchFamily="34" charset="0"/>
                <a:cs typeface="Arial" panose="020B0604020202020204" pitchFamily="34" charset="0"/>
              </a:rPr>
              <a:t>Les élèves ne se  verront pas confier de tâche ou de mission importante.</a:t>
            </a:r>
          </a:p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8AD0D6"/>
              </a:buClr>
              <a:buSzPct val="80000"/>
              <a:buFont typeface="Wingdings 3" charset="2"/>
              <a:buChar char=""/>
            </a:pPr>
            <a:r>
              <a:rPr lang="fr-FR" sz="2400" b="0" strike="noStrike" spc="-1" dirty="0">
                <a:latin typeface="Arial" panose="020B0604020202020204" pitchFamily="34" charset="0"/>
                <a:cs typeface="Arial" panose="020B0604020202020204" pitchFamily="34" charset="0"/>
              </a:rPr>
              <a:t>Le but est de découvrir le monde du travail et de l’entreprise et d’interroger des professionnels sur leur formation, leur métier et la manière dont ils l’exercent. </a:t>
            </a:r>
          </a:p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8AD0D6"/>
              </a:buClr>
              <a:buSzPct val="80000"/>
              <a:buFont typeface="Wingdings 3" charset="2"/>
              <a:buChar char=""/>
            </a:pPr>
            <a:r>
              <a:rPr lang="fr-FR" sz="2400" b="0" strike="noStrike" spc="-1" dirty="0">
                <a:latin typeface="Arial" panose="020B0604020202020204" pitchFamily="34" charset="0"/>
                <a:cs typeface="Arial" panose="020B0604020202020204" pitchFamily="34" charset="0"/>
              </a:rPr>
              <a:t>Les élèves peuvent observer n’importe quel métier, il n’y a aucun engagement pour eux en termes d’orientation!</a:t>
            </a:r>
          </a:p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8AD0D6"/>
              </a:buClr>
              <a:buSzPct val="80000"/>
              <a:buFont typeface="Wingdings 3" charset="2"/>
              <a:buChar char=""/>
            </a:pPr>
            <a:r>
              <a:rPr lang="fr-FR" sz="2400" b="0" strike="noStrike" spc="-1" dirty="0">
                <a:latin typeface="Arial" panose="020B0604020202020204" pitchFamily="34" charset="0"/>
                <a:cs typeface="Arial" panose="020B0604020202020204" pitchFamily="34" charset="0"/>
              </a:rPr>
              <a:t>Les professeurs appellent ou viennent visiter les stagiaires pendant la semaine. </a:t>
            </a:r>
          </a:p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8AD0D6"/>
              </a:buClr>
              <a:buSzPct val="80000"/>
              <a:buFont typeface="Wingdings 3" charset="2"/>
              <a:buChar char=""/>
            </a:pPr>
            <a:r>
              <a:rPr lang="fr-FR" sz="2400" b="0" strike="noStrike" spc="-1" dirty="0">
                <a:latin typeface="Arial" panose="020B0604020202020204" pitchFamily="34" charset="0"/>
                <a:cs typeface="Arial" panose="020B0604020202020204" pitchFamily="34" charset="0"/>
              </a:rPr>
              <a:t>Le but est d’amener les élèves à s’interroger sur un métier, qui </a:t>
            </a:r>
            <a:r>
              <a:rPr lang="fr-FR" sz="2400" spc="-1" dirty="0">
                <a:latin typeface="Arial" panose="020B0604020202020204" pitchFamily="34" charset="0"/>
                <a:cs typeface="Arial" panose="020B0604020202020204" pitchFamily="34" charset="0"/>
              </a:rPr>
              <a:t>est susceptible de les intéresser</a:t>
            </a:r>
            <a:r>
              <a:rPr lang="fr-FR" sz="2400" b="0" strike="noStrike" spc="-1" dirty="0">
                <a:latin typeface="Arial" panose="020B0604020202020204" pitchFamily="34" charset="0"/>
                <a:cs typeface="Arial" panose="020B0604020202020204" pitchFamily="34" charset="0"/>
              </a:rPr>
              <a:t>: ils doivent vérifier si ce métier correspond à l’image qu’ils en avaient. </a:t>
            </a:r>
          </a:p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8AD0D6"/>
              </a:buClr>
              <a:buSzPct val="80000"/>
              <a:buFont typeface="Wingdings 3" charset="2"/>
              <a:buChar char=""/>
            </a:pPr>
            <a:endParaRPr lang="fr-FR" sz="2400" b="0" strike="noStrike" spc="-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lang="fr-FR" sz="2800" b="0" strike="noStrike" spc="-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lang="fr-FR" sz="2800" b="0" strike="noStrike" spc="-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glitter pattern="hexagon"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 additive="repl">
                                        <p:cTn id="7" dur="2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0B3FC93-A0C9-E33D-BB5F-B403C52CD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Où faire son stage?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4206A49-29FC-AA42-3E5A-0EDF4636A5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fr-FR" sz="3600" dirty="0"/>
              <a:t>Les entreprises </a:t>
            </a:r>
          </a:p>
          <a:p>
            <a:r>
              <a:rPr lang="fr-FR" sz="3600" dirty="0"/>
              <a:t>Les collectivités (mairies, écoles)</a:t>
            </a:r>
          </a:p>
          <a:p>
            <a:r>
              <a:rPr lang="fr-FR" sz="3600" dirty="0"/>
              <a:t>Les associations</a:t>
            </a:r>
          </a:p>
          <a:p>
            <a:r>
              <a:rPr lang="fr-FR" sz="3600" dirty="0"/>
              <a:t>Les théâtres</a:t>
            </a:r>
          </a:p>
          <a:p>
            <a:r>
              <a:rPr lang="fr-FR" sz="3600" dirty="0"/>
              <a:t>Professions libérales (coachs, médecins, avocats …)</a:t>
            </a:r>
          </a:p>
          <a:p>
            <a:endParaRPr lang="fr-FR" sz="3600" dirty="0"/>
          </a:p>
        </p:txBody>
      </p:sp>
    </p:spTree>
    <p:extLst>
      <p:ext uri="{BB962C8B-B14F-4D97-AF65-F5344CB8AC3E}">
        <p14:creationId xmlns:p14="http://schemas.microsoft.com/office/powerpoint/2010/main" val="2838324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289AA082-DD80-4FD6-9B01-301FF36317C7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1103400" y="2077278"/>
            <a:ext cx="8946360" cy="4170882"/>
          </a:xfrm>
        </p:spPr>
        <p:txBody>
          <a:bodyPr/>
          <a:lstStyle/>
          <a:p>
            <a:pPr>
              <a:buFont typeface="Wingdings" panose="05000000000000000000" pitchFamily="2" charset="2"/>
              <a:buChar char="à"/>
            </a:pPr>
            <a:r>
              <a:rPr lang="fr-FR" dirty="0">
                <a:solidFill>
                  <a:schemeClr val="tx1"/>
                </a:solidFill>
                <a:latin typeface="Century Gothic" panose="020B0502020202020204" pitchFamily="34" charset="0"/>
                <a:sym typeface="Wingdings" panose="05000000000000000000" pitchFamily="2" charset="2"/>
              </a:rPr>
              <a:t>Politesse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fr-FR" dirty="0">
                <a:solidFill>
                  <a:schemeClr val="tx1"/>
                </a:solidFill>
                <a:latin typeface="Century Gothic" panose="020B0502020202020204" pitchFamily="34" charset="0"/>
                <a:sym typeface="Wingdings" panose="05000000000000000000" pitchFamily="2" charset="2"/>
              </a:rPr>
              <a:t> Ponctualité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fr-FR" dirty="0">
                <a:solidFill>
                  <a:schemeClr val="tx1"/>
                </a:solidFill>
                <a:latin typeface="Century Gothic" panose="020B0502020202020204" pitchFamily="34" charset="0"/>
                <a:sym typeface="Wingdings" panose="05000000000000000000" pitchFamily="2" charset="2"/>
              </a:rPr>
              <a:t>Tenue vestimentaire correcte et adaptée à l’entreprise qui les accueille et aux activités qui y sont réalisées. 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fr-FR" dirty="0">
                <a:solidFill>
                  <a:schemeClr val="tx1"/>
                </a:solidFill>
                <a:latin typeface="Century Gothic" panose="020B0502020202020204" pitchFamily="34" charset="0"/>
                <a:sym typeface="Wingdings" panose="05000000000000000000" pitchFamily="2" charset="2"/>
              </a:rPr>
              <a:t>Respect des personnes qui les accueillent et du matériel qui leur est confié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6DFF8F92-1067-4494-8D2B-7EAEA84F36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Ce qu’on attend des élèves</a:t>
            </a:r>
          </a:p>
        </p:txBody>
      </p:sp>
    </p:spTree>
    <p:extLst>
      <p:ext uri="{BB962C8B-B14F-4D97-AF65-F5344CB8AC3E}">
        <p14:creationId xmlns:p14="http://schemas.microsoft.com/office/powerpoint/2010/main" val="1670525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glitter pattern="hexagon"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Titre 1"/>
          <p:cNvSpPr txBox="1"/>
          <p:nvPr/>
        </p:nvSpPr>
        <p:spPr>
          <a:xfrm>
            <a:off x="646200" y="452880"/>
            <a:ext cx="9404280" cy="1400040"/>
          </a:xfrm>
          <a:prstGeom prst="rect">
            <a:avLst/>
          </a:prstGeom>
          <a:noFill/>
          <a:ln w="0">
            <a:noFill/>
          </a:ln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fr-FR" sz="4200" b="0" strike="noStrike" spc="-1" dirty="0">
                <a:solidFill>
                  <a:srgbClr val="92D050"/>
                </a:solidFill>
              </a:rPr>
              <a:t>Réalisation d’un rapport de stage</a:t>
            </a:r>
          </a:p>
        </p:txBody>
      </p:sp>
      <p:sp>
        <p:nvSpPr>
          <p:cNvPr id="152" name="Espace réservé du contenu 2"/>
          <p:cNvSpPr txBox="1"/>
          <p:nvPr/>
        </p:nvSpPr>
        <p:spPr>
          <a:xfrm>
            <a:off x="1103400" y="2053080"/>
            <a:ext cx="8946360" cy="4195080"/>
          </a:xfrm>
          <a:prstGeom prst="rect">
            <a:avLst/>
          </a:prstGeom>
          <a:noFill/>
          <a:ln w="0">
            <a:noFill/>
          </a:ln>
        </p:spPr>
        <p:txBody>
          <a:bodyPr>
            <a:normAutofit/>
          </a:bodyPr>
          <a:lstStyle/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8AD0D6"/>
              </a:buClr>
              <a:buSzPct val="80000"/>
              <a:buFont typeface="Wingdings 3" charset="2"/>
              <a:buChar char=""/>
            </a:pPr>
            <a:r>
              <a:rPr lang="fr-FR" sz="2800" b="0" strike="noStrike" spc="-1" dirty="0">
                <a:latin typeface="Arial" panose="020B0604020202020204" pitchFamily="34" charset="0"/>
                <a:cs typeface="Arial" panose="020B0604020202020204" pitchFamily="34" charset="0"/>
              </a:rPr>
              <a:t>On demande à tous les élèves un rapport écrit.</a:t>
            </a:r>
          </a:p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8AD0D6"/>
              </a:buClr>
              <a:buSzPct val="80000"/>
              <a:buFont typeface="Wingdings 3" charset="2"/>
              <a:buChar char=""/>
            </a:pPr>
            <a:r>
              <a:rPr lang="fr-FR" sz="2800" b="0" strike="noStrike" spc="-1" dirty="0">
                <a:latin typeface="Arial" panose="020B0604020202020204" pitchFamily="34" charset="0"/>
                <a:cs typeface="Arial" panose="020B0604020202020204" pitchFamily="34" charset="0"/>
              </a:rPr>
              <a:t>Ce rapport sera inclus dans le dossier d’orientation, et pourra être présenté à l’oral du brevet au mois de juin.</a:t>
            </a:r>
          </a:p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8AD0D6"/>
              </a:buClr>
              <a:buSzPct val="80000"/>
              <a:buFont typeface="Wingdings 3" charset="2"/>
              <a:buChar char=""/>
            </a:pPr>
            <a:r>
              <a:rPr lang="fr-FR" sz="2800" spc="-1" dirty="0">
                <a:latin typeface="Arial" panose="020B0604020202020204" pitchFamily="34" charset="0"/>
                <a:cs typeface="Arial" panose="020B0604020202020204" pitchFamily="34" charset="0"/>
              </a:rPr>
              <a:t>Le stage fera aussi l’objet d’une présentation orale en cours de Langue vivante.</a:t>
            </a:r>
            <a:endParaRPr lang="fr-FR" sz="2800" b="0" strike="noStrike" spc="-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0">
              <a:lnSpc>
                <a:spcPct val="100000"/>
              </a:lnSpc>
              <a:spcBef>
                <a:spcPts val="1001"/>
              </a:spcBef>
              <a:buClr>
                <a:srgbClr val="8AD0D6"/>
              </a:buClr>
              <a:buSzPct val="80000"/>
            </a:pPr>
            <a:endParaRPr lang="fr-FR" sz="2800" b="0" strike="noStrike" spc="-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glitter pattern="hexagon"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 additive="repl">
                                        <p:cTn id="7" dur="2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2" dur="1000"/>
                                        <p:tgtEl>
                                          <p:spTgt spid="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3" dur="1000" fill="hold"/>
                                        <p:tgtEl>
                                          <p:spTgt spid="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1000" fill="hold"/>
                                        <p:tgtEl>
                                          <p:spTgt spid="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9" dur="1000"/>
                                        <p:tgtEl>
                                          <p:spTgt spid="1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20" dur="1000" fill="hold"/>
                                        <p:tgtEl>
                                          <p:spTgt spid="1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1" dur="1000" fill="hold"/>
                                        <p:tgtEl>
                                          <p:spTgt spid="1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6" dur="1000"/>
                                        <p:tgtEl>
                                          <p:spTgt spid="1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27" dur="1000" fill="hold"/>
                                        <p:tgtEl>
                                          <p:spTgt spid="1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8" dur="1000" fill="hold"/>
                                        <p:tgtEl>
                                          <p:spTgt spid="1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AA26C96-640F-FEC5-4834-189B2D675E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Comment trouver son stage?</a:t>
            </a:r>
            <a:br>
              <a:rPr lang="fr-FR" dirty="0"/>
            </a:b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007C3397-D8C0-B0AE-999A-659B194CAD61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 rot="10800000" flipV="1">
            <a:off x="646200" y="1852920"/>
            <a:ext cx="9404280" cy="3971410"/>
          </a:xfrm>
        </p:spPr>
        <p:txBody>
          <a:bodyPr/>
          <a:lstStyle/>
          <a:p>
            <a:pPr>
              <a:buFontTx/>
              <a:buChar char="-"/>
            </a:pPr>
            <a:r>
              <a:rPr lang="fr-FR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Faire jouer le réseau: vous pouvez aider votre enfant en le mettant en contact avec des connaissances, des amis, de la famille.</a:t>
            </a:r>
          </a:p>
          <a:p>
            <a:pPr>
              <a:buFontTx/>
              <a:buChar char="-"/>
            </a:pPr>
            <a:r>
              <a:rPr lang="fr-FR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ANTICIPER. Il est important d’y penser et de commencer les recherches bien en amont. Les collégiens de tout le pays de Gex vont effectuer des demandes, il est important de s’y prendre à l’avance. </a:t>
            </a:r>
          </a:p>
          <a:p>
            <a:pPr>
              <a:buFontTx/>
              <a:buChar char="-"/>
            </a:pPr>
            <a:r>
              <a:rPr lang="fr-FR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Téléphoner: l’élève peut téléphoner, se présenter poliment, indiquer clairement la nature du stage et les dates.</a:t>
            </a:r>
          </a:p>
          <a:p>
            <a:pPr>
              <a:buFontTx/>
              <a:buChar char="-"/>
            </a:pPr>
            <a:r>
              <a:rPr lang="fr-FR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Envoyer des lettres de motivation. Nous y travaillerons en classe.</a:t>
            </a:r>
          </a:p>
          <a:p>
            <a:pPr>
              <a:buFontTx/>
              <a:buChar char="-"/>
            </a:pPr>
            <a:r>
              <a:rPr lang="fr-FR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Aller démarcher les entreprises directement et se présenter.</a:t>
            </a:r>
          </a:p>
          <a:p>
            <a:endParaRPr lang="fr-F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1835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glitter pattern="hexagon"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642</Words>
  <Application>Microsoft Office PowerPoint</Application>
  <PresentationFormat>Grand écran</PresentationFormat>
  <Paragraphs>62</Paragraphs>
  <Slides>19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19</vt:i4>
      </vt:variant>
    </vt:vector>
  </HeadingPairs>
  <TitlesOfParts>
    <vt:vector size="26" baseType="lpstr">
      <vt:lpstr>Arial</vt:lpstr>
      <vt:lpstr>Century Gothic</vt:lpstr>
      <vt:lpstr>Times New Roman</vt:lpstr>
      <vt:lpstr>Trebuchet MS</vt:lpstr>
      <vt:lpstr>Wingdings</vt:lpstr>
      <vt:lpstr>Wingdings 3</vt:lpstr>
      <vt:lpstr>Facette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Où faire son stage? </vt:lpstr>
      <vt:lpstr>Ce qu’on attend des élèves</vt:lpstr>
      <vt:lpstr>Présentation PowerPoint</vt:lpstr>
      <vt:lpstr>Comment trouver son stage?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STAGE EN ENTREPRISE</dc:title>
  <dc:subject/>
  <dc:creator>Alienor</dc:creator>
  <dc:description/>
  <cp:lastModifiedBy>Aliénor Cantal</cp:lastModifiedBy>
  <cp:revision>27</cp:revision>
  <dcterms:created xsi:type="dcterms:W3CDTF">2019-09-07T15:16:40Z</dcterms:created>
  <dcterms:modified xsi:type="dcterms:W3CDTF">2024-09-16T17:28:07Z</dcterms:modified>
  <dc:language>fr-FR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Grand écran</vt:lpwstr>
  </property>
  <property fmtid="{D5CDD505-2E9C-101B-9397-08002B2CF9AE}" pid="3" name="Slides">
    <vt:i4>17</vt:i4>
  </property>
</Properties>
</file>