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39" r:id="rId1"/>
  </p:sldMasterIdLst>
  <p:sldIdLst>
    <p:sldId id="256" r:id="rId2"/>
    <p:sldId id="257" r:id="rId3"/>
    <p:sldId id="276" r:id="rId4"/>
    <p:sldId id="259" r:id="rId5"/>
    <p:sldId id="278" r:id="rId6"/>
    <p:sldId id="260" r:id="rId7"/>
    <p:sldId id="275" r:id="rId8"/>
    <p:sldId id="273" r:id="rId9"/>
    <p:sldId id="261" r:id="rId10"/>
    <p:sldId id="277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9" r:id="rId22"/>
  </p:sldIdLst>
  <p:sldSz cx="12192000" cy="6858000"/>
  <p:notesSz cx="7559675" cy="10691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9-14T09:22:38.65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30,'7'-3,"1"0,0 1,0 0,1 0,-1 1,0 0,13 0,-1 0,681-13,-478 16,1427-1,-1385 13,-10 0,1238-13,-659-3,-811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4T09:23:05.61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0,'6102'55'0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8169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130EAB-C106-4079-B31F-6F872C8A38AA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6A44958-518D-401C-BC75-C7D706EB879E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5711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130EAB-C106-4079-B31F-6F872C8A38AA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6A44958-518D-401C-BC75-C7D706EB879E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4130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130EAB-C106-4079-B31F-6F872C8A38AA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6A44958-518D-401C-BC75-C7D706EB879E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60076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130EAB-C106-4079-B31F-6F872C8A38AA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6A44958-518D-401C-BC75-C7D706EB879E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9036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130EAB-C106-4079-B31F-6F872C8A38AA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6A44958-518D-401C-BC75-C7D706EB879E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62254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53399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53565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46200" y="452880"/>
            <a:ext cx="9404280" cy="1400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1103400" y="2053080"/>
            <a:ext cx="8946360" cy="4195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290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5785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4903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5932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45084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8578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40175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8102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90658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fld id="{DC130EAB-C106-4079-B31F-6F872C8A38AA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14/09/2025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algn="ctr">
              <a:lnSpc>
                <a:spcPct val="100000"/>
              </a:lnSpc>
            </a:pPr>
            <a:fld id="{E6A44958-518D-401C-BC75-C7D706EB879E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81073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customXml" Target="../ink/ink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customXml" Target="../ink/ink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cation.gouv.fr/bo/2024/Hebdo29/MENE2407449C?utm_source=chatgpt.com" TargetMode="External"/><Relationship Id="rId2" Type="http://schemas.openxmlformats.org/officeDocument/2006/relationships/hyperlink" Target="https://eduscol.education.fr/623/sequence-d-observation-en-milieu-professionnel-pour-les-eleves-de-3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uscol.education.fr/623/sequence-d-observation-en-milieu-professionnel-pour-les-eleves-de-3e?utm_source=chatgpt.co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itre 1"/>
          <p:cNvSpPr txBox="1"/>
          <p:nvPr/>
        </p:nvSpPr>
        <p:spPr>
          <a:xfrm>
            <a:off x="1292532" y="1615068"/>
            <a:ext cx="8825400" cy="3329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72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 STAGE EN ENTREPRISE 2026</a:t>
            </a:r>
          </a:p>
        </p:txBody>
      </p:sp>
      <p:sp>
        <p:nvSpPr>
          <p:cNvPr id="142" name="Sous-titre 2"/>
          <p:cNvSpPr txBox="1"/>
          <p:nvPr/>
        </p:nvSpPr>
        <p:spPr>
          <a:xfrm>
            <a:off x="1154880" y="4777560"/>
            <a:ext cx="8825400" cy="86112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A26C96-640F-FEC5-4834-189B2D675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Comment trouver son stage?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07C3397-D8C0-B0AE-999A-659B194CAD61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 rot="10800000" flipV="1">
            <a:off x="646200" y="1852920"/>
            <a:ext cx="9404280" cy="3971410"/>
          </a:xfrm>
        </p:spPr>
        <p:txBody>
          <a:bodyPr/>
          <a:lstStyle/>
          <a:p>
            <a:pPr>
              <a:buFontTx/>
              <a:buChar char="-"/>
            </a:pPr>
            <a:r>
              <a:rPr lang="fr-F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ANTICIPER. Il est important d’y penser et de commencer les recherches bien en amont. Les collégiens de tout le pays de Gex vont effectuer des demandes, il est important de s’y prendre à l’avance. </a:t>
            </a:r>
          </a:p>
          <a:p>
            <a:pPr>
              <a:buFontTx/>
              <a:buChar char="-"/>
            </a:pPr>
            <a:r>
              <a:rPr lang="fr-F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Téléphoner: l’élève peut téléphoner, se présenter poliment, indiquer clairement la nature du stage et les dates.</a:t>
            </a:r>
          </a:p>
          <a:p>
            <a:pPr>
              <a:buFontTx/>
              <a:buChar char="-"/>
            </a:pPr>
            <a:r>
              <a:rPr lang="fr-F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Envoyer des lettres de motivation et des CV. </a:t>
            </a:r>
          </a:p>
          <a:p>
            <a:pPr>
              <a:buFontTx/>
              <a:buChar char="-"/>
            </a:pPr>
            <a:r>
              <a:rPr lang="fr-F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Aller démarcher les entreprises directement et se présenter.</a:t>
            </a:r>
          </a:p>
          <a:p>
            <a:pPr>
              <a:buFontTx/>
              <a:buChar char="-"/>
            </a:pPr>
            <a:r>
              <a:rPr lang="fr-F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Faire jouer le réseau: vous pouvez aider votre enfant en le mettant en contact avec des connaissances, des amis, de la famille.</a:t>
            </a:r>
          </a:p>
          <a:p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83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re 1"/>
          <p:cNvSpPr txBox="1"/>
          <p:nvPr/>
        </p:nvSpPr>
        <p:spPr>
          <a:xfrm>
            <a:off x="1154880" y="2861640"/>
            <a:ext cx="8825400" cy="5673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6000" spc="-1" dirty="0">
                <a:latin typeface="Arial" panose="020B0604020202020204" pitchFamily="34" charset="0"/>
                <a:cs typeface="Arial" panose="020B0604020202020204" pitchFamily="34" charset="0"/>
              </a:rPr>
              <a:t>Qu’est-ce que la convention de stage?</a:t>
            </a:r>
            <a:endParaRPr lang="fr-FR" sz="60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Espace réservé du texte 2"/>
          <p:cNvSpPr txBox="1"/>
          <p:nvPr/>
        </p:nvSpPr>
        <p:spPr>
          <a:xfrm>
            <a:off x="1154880" y="4777560"/>
            <a:ext cx="8825400" cy="86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fr-FR" sz="2000" b="0" strike="noStrike" spc="-1"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8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itre 1"/>
          <p:cNvSpPr txBox="1"/>
          <p:nvPr/>
        </p:nvSpPr>
        <p:spPr>
          <a:xfrm>
            <a:off x="645480" y="521705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4200" b="0" strike="noStrike" spc="-1" dirty="0">
                <a:latin typeface="+mj-lt"/>
              </a:rPr>
              <a:t> La convention de stage</a:t>
            </a:r>
          </a:p>
        </p:txBody>
      </p:sp>
      <p:sp>
        <p:nvSpPr>
          <p:cNvPr id="159" name="Espace réservé du contenu 2"/>
          <p:cNvSpPr txBox="1"/>
          <p:nvPr/>
        </p:nvSpPr>
        <p:spPr>
          <a:xfrm>
            <a:off x="1103400" y="1661400"/>
            <a:ext cx="8946360" cy="45867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800" b="0" strike="noStrike" spc="-1" dirty="0"/>
              <a:t>Elle </a:t>
            </a:r>
            <a:r>
              <a:rPr lang="fr-FR" sz="2800" spc="-1" dirty="0"/>
              <a:t>a été remise aux élèves à la rentrée. </a:t>
            </a:r>
            <a:endParaRPr lang="fr-FR" sz="2800" b="0" strike="noStrike" spc="-1" dirty="0"/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800" spc="-1" dirty="0"/>
              <a:t>Elle est absolument obligatoire, elle sert d’assurance aux élèves quand ils sont sur le lieu de leur stage au lieu d’être au collège. 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800" spc="-1" dirty="0"/>
              <a:t>Il faut la faire signer à l’entreprise et la transmettre au collège pour signature du principal. Ensuite, deux exemplaires vous seront remis: un pour vous et un pour l’entreprise. </a:t>
            </a:r>
            <a:endParaRPr lang="fr-FR" sz="2800" b="0" strike="noStrike" spc="-1" dirty="0"/>
          </a:p>
          <a:p>
            <a:pPr marL="36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</a:pPr>
            <a:endParaRPr lang="fr-FR" sz="4000" b="0" strike="noStrike" spc="-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1000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6" dur="1000"/>
                                        <p:tgtEl>
                                          <p:spTgt spid="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7" dur="1000" fill="hold"/>
                                        <p:tgtEl>
                                          <p:spTgt spid="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itr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fr-FR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0DCA842-C780-5941-6A69-AF85FE4A7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910" y="-14259"/>
            <a:ext cx="4846211" cy="6858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4096919-D5D5-79C2-C80B-7A760DF0AC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6861" y="0"/>
            <a:ext cx="4824192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Encre 5">
                <a:extLst>
                  <a:ext uri="{FF2B5EF4-FFF2-40B4-BE49-F238E27FC236}">
                    <a16:creationId xmlns:a16="http://schemas.microsoft.com/office/drawing/2014/main" id="{576D6F6D-50FF-E485-1F81-0F550D906DF8}"/>
                  </a:ext>
                </a:extLst>
              </p14:cNvPr>
              <p14:cNvContentPartPr/>
              <p14:nvPr/>
            </p14:nvContentPartPr>
            <p14:xfrm>
              <a:off x="3259957" y="4103812"/>
              <a:ext cx="1995120" cy="11520"/>
            </p14:xfrm>
          </p:contentPart>
        </mc:Choice>
        <mc:Fallback xmlns="">
          <p:pic>
            <p:nvPicPr>
              <p:cNvPr id="6" name="Encre 5">
                <a:extLst>
                  <a:ext uri="{FF2B5EF4-FFF2-40B4-BE49-F238E27FC236}">
                    <a16:creationId xmlns:a16="http://schemas.microsoft.com/office/drawing/2014/main" id="{576D6F6D-50FF-E485-1F81-0F550D906DF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06317" y="3995812"/>
                <a:ext cx="2102760" cy="2271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itr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fr-FR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64" name="Espace réservé du contenu 2"/>
          <p:cNvSpPr txBox="1"/>
          <p:nvPr/>
        </p:nvSpPr>
        <p:spPr>
          <a:xfrm>
            <a:off x="1103400" y="2053080"/>
            <a:ext cx="8946360" cy="41950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fr-FR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9F1025D-C703-9A70-621D-CFB5DCC9B6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241" y="79513"/>
            <a:ext cx="4848179" cy="6858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1F0DE26-42C3-8EE1-7B98-7811874CD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0"/>
            <a:ext cx="4861160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Encre 8">
                <a:extLst>
                  <a:ext uri="{FF2B5EF4-FFF2-40B4-BE49-F238E27FC236}">
                    <a16:creationId xmlns:a16="http://schemas.microsoft.com/office/drawing/2014/main" id="{26EB25B2-8668-489D-3B6E-7EDB1D4A323C}"/>
                  </a:ext>
                </a:extLst>
              </p14:cNvPr>
              <p14:cNvContentPartPr/>
              <p14:nvPr/>
            </p14:nvContentPartPr>
            <p14:xfrm>
              <a:off x="6638917" y="2345510"/>
              <a:ext cx="2197080" cy="19800"/>
            </p14:xfrm>
          </p:contentPart>
        </mc:Choice>
        <mc:Fallback xmlns="">
          <p:pic>
            <p:nvPicPr>
              <p:cNvPr id="9" name="Encre 8">
                <a:extLst>
                  <a:ext uri="{FF2B5EF4-FFF2-40B4-BE49-F238E27FC236}">
                    <a16:creationId xmlns:a16="http://schemas.microsoft.com/office/drawing/2014/main" id="{26EB25B2-8668-489D-3B6E-7EDB1D4A323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84917" y="2237510"/>
                <a:ext cx="2304720" cy="2354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itr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4200" b="0" strike="noStrike" spc="-1" dirty="0">
                <a:latin typeface="+mj-lt"/>
              </a:rPr>
              <a:t>Les horaires</a:t>
            </a:r>
          </a:p>
        </p:txBody>
      </p:sp>
      <p:sp>
        <p:nvSpPr>
          <p:cNvPr id="168" name="Espace réservé du contenu 2"/>
          <p:cNvSpPr txBox="1"/>
          <p:nvPr/>
        </p:nvSpPr>
        <p:spPr>
          <a:xfrm>
            <a:off x="1103400" y="2053080"/>
            <a:ext cx="8946360" cy="419508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4000" b="0" strike="noStrike" spc="-1" dirty="0"/>
              <a:t>Il faut remplir dans la convention les horaires du stagiaire pendant la semaine. Son emploi du temps au sein de l’entreprise ne peut excéder 30 heures.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1000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itre 1"/>
          <p:cNvSpPr txBox="1"/>
          <p:nvPr/>
        </p:nvSpPr>
        <p:spPr>
          <a:xfrm>
            <a:off x="874440" y="609840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42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Les stages en gendarmerie</a:t>
            </a:r>
          </a:p>
        </p:txBody>
      </p:sp>
      <p:sp>
        <p:nvSpPr>
          <p:cNvPr id="170" name="Espace réservé du contenu 2"/>
          <p:cNvSpPr txBox="1"/>
          <p:nvPr/>
        </p:nvSpPr>
        <p:spPr>
          <a:xfrm>
            <a:off x="1103400" y="2053080"/>
            <a:ext cx="8946360" cy="419508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92500" lnSpcReduction="20000"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4000" b="0" strike="noStrike" spc="-1" dirty="0"/>
              <a:t>La gendarmerie impose d’autres dates que les nôtres. Les élèves intéressés doivent se signaler au plus vite à leur PP. 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4000" spc="-1" dirty="0"/>
              <a:t>Attention, malheureusement très peu d’élèves sont sélectionnés en général, et le stage n’a pas forcément lieu dans le Pays de Gex. </a:t>
            </a:r>
            <a:endParaRPr lang="fr-FR" sz="4000" b="0" strike="noStrike" spc="-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1000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itr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4200" b="0" strike="noStrike" spc="-1" dirty="0"/>
              <a:t>Les stages à l’étranger</a:t>
            </a:r>
          </a:p>
        </p:txBody>
      </p:sp>
      <p:sp>
        <p:nvSpPr>
          <p:cNvPr id="172" name="Espace réservé du contenu 2"/>
          <p:cNvSpPr txBox="1"/>
          <p:nvPr/>
        </p:nvSpPr>
        <p:spPr>
          <a:xfrm>
            <a:off x="1103400" y="2053080"/>
            <a:ext cx="8946360" cy="4195080"/>
          </a:xfrm>
          <a:prstGeom prst="rect">
            <a:avLst/>
          </a:prstGeom>
          <a:noFill/>
          <a:ln w="0">
            <a:noFill/>
          </a:ln>
        </p:spPr>
        <p:txBody>
          <a:bodyPr>
            <a:normAutofit lnSpcReduction="10000"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40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Les élèves peuvent faire des stages dans des pays étrangers, notamment  en Suisse. 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40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Attention, parfois il faut remplir des conventions différentes, imposées par les entreprises. Par exemple, le CERN.</a:t>
            </a: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endParaRPr lang="fr-FR" sz="40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1000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itre 1"/>
          <p:cNvSpPr txBox="1"/>
          <p:nvPr/>
        </p:nvSpPr>
        <p:spPr>
          <a:xfrm>
            <a:off x="1154880" y="1447920"/>
            <a:ext cx="8825400" cy="3329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7200" b="0" strike="noStrike" spc="-1" dirty="0">
                <a:latin typeface="+mj-lt"/>
              </a:rPr>
              <a:t>Qu’est-ce que </a:t>
            </a:r>
          </a:p>
          <a:p>
            <a:pPr>
              <a:lnSpc>
                <a:spcPct val="100000"/>
              </a:lnSpc>
            </a:pPr>
            <a:r>
              <a:rPr lang="fr-FR" sz="7200" b="0" strike="noStrike" spc="-1" dirty="0">
                <a:latin typeface="+mj-lt"/>
              </a:rPr>
              <a:t>LE DOSSIER D’ORIENTATION?</a:t>
            </a:r>
          </a:p>
        </p:txBody>
      </p:sp>
      <p:sp>
        <p:nvSpPr>
          <p:cNvPr id="174" name="Sous-titre 2"/>
          <p:cNvSpPr txBox="1"/>
          <p:nvPr/>
        </p:nvSpPr>
        <p:spPr>
          <a:xfrm>
            <a:off x="1154880" y="4777560"/>
            <a:ext cx="8825400" cy="86112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itr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4200" b="0" strike="noStrike" spc="-1" dirty="0">
                <a:latin typeface="+mj-lt"/>
              </a:rPr>
              <a:t>En quoi consiste ce dossier?</a:t>
            </a:r>
          </a:p>
        </p:txBody>
      </p:sp>
      <p:sp>
        <p:nvSpPr>
          <p:cNvPr id="176" name="Espace réservé du contenu 2"/>
          <p:cNvSpPr txBox="1"/>
          <p:nvPr/>
        </p:nvSpPr>
        <p:spPr>
          <a:xfrm>
            <a:off x="645120" y="1260000"/>
            <a:ext cx="9404280" cy="4721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/>
              <a:t>Un travail de longue haleine. Il faut s’y prendre à l’avance.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/>
              <a:t>Il contient le rapport de stage mais pas seulement. On demande aux élèves une réflexion sur eux-mêmes et sur un métier qui leur plaît ou qu’ils envisagent d’exercer, ou en tout cas sur leur orientation après la troisième. 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/>
              <a:t>Le travail de présentation de soi est fait en cours de  Français.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/>
              <a:t>Le dossier d’orientation est corrigé, donne lieu à une note et à une évaluation de compétences dans le cadre du contrôle continu.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/>
              <a:t>Dans le cadre de l’oral du brevet, l’élève peut choisir de présenter son travail sur le dossier d’orientation.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1000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6" dur="1000"/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7" dur="1000" fill="hold"/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4" dur="1000" fill="hold"/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1000" fill="hold"/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0" dur="1000"/>
                                        <p:tgtEl>
                                          <p:spTgt spid="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1" dur="1000" fill="hold"/>
                                        <p:tgtEl>
                                          <p:spTgt spid="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1000" fill="hold"/>
                                        <p:tgtEl>
                                          <p:spTgt spid="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re 1"/>
          <p:cNvSpPr txBox="1"/>
          <p:nvPr/>
        </p:nvSpPr>
        <p:spPr>
          <a:xfrm>
            <a:off x="1584089" y="4942800"/>
            <a:ext cx="8825400" cy="19152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endParaRPr lang="fr-FR" sz="6000" b="0" strike="noStrike" spc="-1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fr-FR" sz="6000" spc="-1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fr-FR" sz="6000" b="0" strike="noStrike" spc="-1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fr-FR" sz="6000" spc="-1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fr-FR" sz="6000" spc="-1" dirty="0">
              <a:latin typeface="+mj-lt"/>
            </a:endParaRPr>
          </a:p>
          <a:p>
            <a:endParaRPr lang="fr-FR" sz="6000" b="0" strike="noStrike" spc="-1" dirty="0">
              <a:latin typeface="+mj-lt"/>
            </a:endParaRPr>
          </a:p>
          <a:p>
            <a:endParaRPr lang="fr-FR" sz="6000" spc="-1" dirty="0">
              <a:latin typeface="+mj-lt"/>
            </a:endParaRPr>
          </a:p>
          <a:p>
            <a:endParaRPr lang="fr-FR" sz="6000" b="0" strike="noStrike" spc="-1" dirty="0">
              <a:latin typeface="+mj-lt"/>
            </a:endParaRPr>
          </a:p>
          <a:p>
            <a:endParaRPr lang="fr-FR" sz="6000" spc="-1" dirty="0">
              <a:latin typeface="+mj-lt"/>
            </a:endParaRPr>
          </a:p>
          <a:p>
            <a:endParaRPr lang="fr-FR" sz="6000" b="0" strike="noStrike" spc="-1" dirty="0">
              <a:latin typeface="+mj-lt"/>
            </a:endParaRPr>
          </a:p>
          <a:p>
            <a:endParaRPr lang="fr-FR" sz="6000" spc="-1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fr-FR" sz="6000" b="0" strike="noStrike" spc="-1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fr-FR" sz="6000" b="0" strike="noStrike" spc="-1" dirty="0">
              <a:latin typeface="+mj-lt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CB445BE-7D92-4398-A9DA-7A8D07541B96}"/>
              </a:ext>
            </a:extLst>
          </p:cNvPr>
          <p:cNvSpPr txBox="1"/>
          <p:nvPr/>
        </p:nvSpPr>
        <p:spPr>
          <a:xfrm>
            <a:off x="3048778" y="2911838"/>
            <a:ext cx="609755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0" b="0" i="0" u="none" strike="noStrike" kern="1200" cap="none" spc="-1" normalizeH="0" baseline="0" noProof="0" dirty="0">
                <a:ln>
                  <a:noFill/>
                </a:ln>
                <a:effectLst/>
                <a:uLnTx/>
                <a:uFillTx/>
                <a:latin typeface="Century Gothic"/>
              </a:rPr>
              <a:t>Les dates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8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itr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fr-FR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pic>
        <p:nvPicPr>
          <p:cNvPr id="179" name="Image 178"/>
          <p:cNvPicPr/>
          <p:nvPr/>
        </p:nvPicPr>
        <p:blipFill>
          <a:blip r:embed="rId2"/>
          <a:srcRect t="5605"/>
          <a:stretch/>
        </p:blipFill>
        <p:spPr>
          <a:xfrm>
            <a:off x="6606073" y="576470"/>
            <a:ext cx="4851919" cy="5992280"/>
          </a:xfrm>
          <a:prstGeom prst="rect">
            <a:avLst/>
          </a:prstGeom>
          <a:ln w="0"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7B0CB11-8902-4BB5-8ECA-7459C12386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5" r="1379"/>
          <a:stretch/>
        </p:blipFill>
        <p:spPr>
          <a:xfrm>
            <a:off x="1276635" y="318052"/>
            <a:ext cx="4945261" cy="62506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F5EA95-03C3-7802-BBCE-648FA3C2C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Merci de m’avoir écoutée  </a:t>
            </a:r>
            <a:r>
              <a:rPr lang="fr-FR" sz="4800" dirty="0">
                <a:sym typeface="Wingdings" panose="05000000000000000000" pitchFamily="2" charset="2"/>
              </a:rPr>
              <a:t> </a:t>
            </a:r>
            <a:endParaRPr lang="fr-FR" sz="48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B28CE0-303A-5F7D-012C-0D4540D15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400" dirty="0"/>
              <a:t>Avez-vous des questions? </a:t>
            </a:r>
          </a:p>
        </p:txBody>
      </p:sp>
    </p:spTree>
    <p:extLst>
      <p:ext uri="{BB962C8B-B14F-4D97-AF65-F5344CB8AC3E}">
        <p14:creationId xmlns:p14="http://schemas.microsoft.com/office/powerpoint/2010/main" val="314950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7FC60686-17C8-7BE2-63FA-47AD36DF685C}"/>
              </a:ext>
            </a:extLst>
          </p:cNvPr>
          <p:cNvSpPr txBox="1"/>
          <p:nvPr/>
        </p:nvSpPr>
        <p:spPr>
          <a:xfrm>
            <a:off x="685800" y="2657926"/>
            <a:ext cx="987949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Du 2 au 6 FEVRIER 2026 (juste avant les vacances)</a:t>
            </a:r>
          </a:p>
        </p:txBody>
      </p:sp>
    </p:spTree>
    <p:extLst>
      <p:ext uri="{BB962C8B-B14F-4D97-AF65-F5344CB8AC3E}">
        <p14:creationId xmlns:p14="http://schemas.microsoft.com/office/powerpoint/2010/main" val="2597802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re 1"/>
          <p:cNvSpPr txBox="1"/>
          <p:nvPr/>
        </p:nvSpPr>
        <p:spPr>
          <a:xfrm>
            <a:off x="1254271" y="2862360"/>
            <a:ext cx="8825400" cy="45731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60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Les objectifs</a:t>
            </a:r>
          </a:p>
        </p:txBody>
      </p:sp>
      <p:sp>
        <p:nvSpPr>
          <p:cNvPr id="148" name="Espace réservé du texte 2"/>
          <p:cNvSpPr txBox="1"/>
          <p:nvPr/>
        </p:nvSpPr>
        <p:spPr>
          <a:xfrm>
            <a:off x="1154880" y="4777560"/>
            <a:ext cx="8825400" cy="86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fr-FR" sz="2000" b="0" strike="noStrike" spc="-1"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8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693375-D97E-A7B7-2388-D02513535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092831" cy="1320800"/>
          </a:xfrm>
        </p:spPr>
        <p:txBody>
          <a:bodyPr/>
          <a:lstStyle/>
          <a:p>
            <a:r>
              <a:rPr lang="fr-FR" dirty="0"/>
              <a:t>Une séquence d’observation obligatoire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7B2C25-E5A8-33CA-2AC5-69E0A4690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360" y="1240135"/>
            <a:ext cx="8596668" cy="3880773"/>
          </a:xfrm>
        </p:spPr>
        <p:txBody>
          <a:bodyPr/>
          <a:lstStyle/>
          <a:p>
            <a:r>
              <a:rPr lang="fr-FR" dirty="0">
                <a:hlinkClick r:id="rId2"/>
              </a:rPr>
              <a:t>https://eduscol.education.fr/623/sequence-d-observation-en-milieu-professionnel-pour-les-eleves-de-3e</a:t>
            </a:r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89EB9DB-5EF9-110A-098B-21802D331C50}"/>
              </a:ext>
            </a:extLst>
          </p:cNvPr>
          <p:cNvSpPr txBox="1"/>
          <p:nvPr/>
        </p:nvSpPr>
        <p:spPr>
          <a:xfrm flipH="1">
            <a:off x="566528" y="1930400"/>
            <a:ext cx="990931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Circulaire MENE2407449C (12 juillet 2024)</a:t>
            </a:r>
          </a:p>
          <a:p>
            <a:r>
              <a:rPr lang="fr-FR" i="1" dirty="0"/>
              <a:t>« Le Bulletin officiel de l’éducation nationale … publie des actes administratifs … »</a:t>
            </a:r>
            <a:r>
              <a:rPr lang="fr-FR" dirty="0"/>
              <a:t> — ce texte fixe les modalités d’organisation des séquences d’observation / visites / stages. </a:t>
            </a:r>
            <a:r>
              <a:rPr lang="fr-FR" dirty="0">
                <a:hlinkClick r:id="rId3"/>
              </a:rPr>
              <a:t>Éducation.gouv.fr</a:t>
            </a:r>
            <a:endParaRPr lang="fr-FR" dirty="0"/>
          </a:p>
          <a:p>
            <a:r>
              <a:rPr lang="fr-FR" i="1" dirty="0"/>
              <a:t>« La séquence d’observation en classe de troisième a pour objectif de sensibiliser les élèves à l’environnement technologique, économique et professionnel … »</a:t>
            </a:r>
            <a:r>
              <a:rPr lang="fr-FR" dirty="0"/>
              <a:t> </a:t>
            </a:r>
            <a:r>
              <a:rPr lang="fr-FR" dirty="0">
                <a:hlinkClick r:id="rId3"/>
              </a:rPr>
              <a:t>Éducation.gouv.fr</a:t>
            </a:r>
            <a:endParaRPr lang="fr-FR" dirty="0"/>
          </a:p>
          <a:p>
            <a:r>
              <a:rPr lang="fr-FR" i="1" dirty="0"/>
              <a:t>« La séquence d’observation doit être précédée d’un temps de préparation et suivie d’un temps d’exploitation ou de restitution qui permet de valoriser cette expérience. »</a:t>
            </a:r>
            <a:r>
              <a:rPr lang="fr-FR" dirty="0"/>
              <a:t> </a:t>
            </a:r>
            <a:r>
              <a:rPr lang="fr-FR" dirty="0">
                <a:hlinkClick r:id="rId3"/>
              </a:rPr>
              <a:t>Éducation.gouv.fr</a:t>
            </a:r>
            <a:endParaRPr lang="fr-FR" dirty="0"/>
          </a:p>
          <a:p>
            <a:endParaRPr lang="fr-FR" dirty="0"/>
          </a:p>
          <a:p>
            <a:r>
              <a:rPr lang="fr-FR" b="1" dirty="0"/>
              <a:t>Éduscol — description de la séquence d’observation en 3e</a:t>
            </a:r>
          </a:p>
          <a:p>
            <a:r>
              <a:rPr lang="fr-FR" i="1" dirty="0"/>
              <a:t>« Obligatoire pour tous les élèves des classes de troisième … D’une durée de cinq jours, consécutifs ou non, elle se déroule durant le temps scolaire. »</a:t>
            </a:r>
            <a:r>
              <a:rPr lang="fr-FR" dirty="0"/>
              <a:t> </a:t>
            </a:r>
            <a:r>
              <a:rPr lang="fr-FR" dirty="0" err="1">
                <a:hlinkClick r:id="rId4"/>
              </a:rPr>
              <a:t>éduscol</a:t>
            </a:r>
            <a:endParaRPr lang="fr-FR" dirty="0"/>
          </a:p>
          <a:p>
            <a:r>
              <a:rPr lang="fr-FR" i="1" dirty="0"/>
              <a:t>« Elle est intégrée au parcours individuel d’information, d’orientation et de découverte du monde économique et professionnel dit parcours Avenir. »</a:t>
            </a:r>
            <a:r>
              <a:rPr lang="fr-FR" dirty="0"/>
              <a:t> </a:t>
            </a:r>
            <a:r>
              <a:rPr lang="fr-FR" dirty="0" err="1">
                <a:hlinkClick r:id="rId4"/>
              </a:rPr>
              <a:t>éduscol</a:t>
            </a:r>
            <a:endParaRPr lang="fr-FR" dirty="0"/>
          </a:p>
          <a:p>
            <a:r>
              <a:rPr lang="fr-FR" i="1" dirty="0"/>
              <a:t>« L’encadrement et le suivi de l’élève doivent être précisés dans la convention obligatoire … »</a:t>
            </a:r>
            <a:r>
              <a:rPr lang="fr-FR" dirty="0"/>
              <a:t> </a:t>
            </a:r>
            <a:r>
              <a:rPr lang="fr-FR" dirty="0" err="1">
                <a:hlinkClick r:id="rId4"/>
              </a:rPr>
              <a:t>éduscol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05233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itre 1"/>
          <p:cNvSpPr txBox="1"/>
          <p:nvPr/>
        </p:nvSpPr>
        <p:spPr>
          <a:xfrm>
            <a:off x="646200" y="492636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4200" b="0" strike="noStrike" spc="-1" dirty="0">
                <a:solidFill>
                  <a:srgbClr val="92D050"/>
                </a:solidFill>
                <a:latin typeface="Century Gothic"/>
              </a:rPr>
              <a:t>Une séquence d’observation, qu’est-ce que cela signifie?</a:t>
            </a:r>
          </a:p>
          <a:p>
            <a:pPr>
              <a:lnSpc>
                <a:spcPct val="100000"/>
              </a:lnSpc>
            </a:pPr>
            <a:endParaRPr lang="fr-FR" sz="4200" b="0" strike="noStrike" spc="-1" dirty="0">
              <a:solidFill>
                <a:srgbClr val="92D050"/>
              </a:solidFill>
              <a:latin typeface="Century Gothic"/>
            </a:endParaRPr>
          </a:p>
        </p:txBody>
      </p:sp>
      <p:sp>
        <p:nvSpPr>
          <p:cNvPr id="150" name="Espace réservé du contenu 2"/>
          <p:cNvSpPr txBox="1"/>
          <p:nvPr/>
        </p:nvSpPr>
        <p:spPr>
          <a:xfrm>
            <a:off x="258416" y="2228315"/>
            <a:ext cx="11397835" cy="4137049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Les élèves ne se  verront pas confier de tâche ou de mission importante.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 but est de découvrir le monde du travail et de l’entreprise et d’interroger des professionnels sur leur formation, leur métier et la manière dont ils l’exercent. 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Les élèves peuvent observer n’importe quel métier, il n’y a aucun engagement pour eux en termes d’orientation!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Les professeurs appellent ou viennent visiter les stagiaires pendant la semaine. 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 but est d’amener les élèves à s’interroger sur un métier, qui </a:t>
            </a:r>
            <a:r>
              <a:rPr lang="fr-FR" sz="2400" spc="-1" dirty="0">
                <a:latin typeface="Arial" panose="020B0604020202020204" pitchFamily="34" charset="0"/>
                <a:cs typeface="Arial" panose="020B0604020202020204" pitchFamily="34" charset="0"/>
              </a:rPr>
              <a:t>est susceptible de les intéresser</a:t>
            </a:r>
            <a:r>
              <a:rPr lang="fr-FR" sz="24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: ils doivent vérifier si ce métier correspond à l’image qu’ils en avaient. 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endParaRPr lang="fr-FR" sz="24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fr-FR" sz="28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fr-FR" sz="28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B3FC93-A0C9-E33D-BB5F-B403C52CD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Où faire son stage?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06A49-29FC-AA42-3E5A-0EDF4636A5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5086" y="1584119"/>
            <a:ext cx="6838915" cy="3880773"/>
          </a:xfrm>
        </p:spPr>
        <p:txBody>
          <a:bodyPr>
            <a:noAutofit/>
          </a:bodyPr>
          <a:lstStyle/>
          <a:p>
            <a:r>
              <a:rPr lang="fr-FR" sz="3600" dirty="0"/>
              <a:t>Les entreprises </a:t>
            </a:r>
          </a:p>
          <a:p>
            <a:r>
              <a:rPr lang="fr-FR" sz="3600" dirty="0"/>
              <a:t>Les collectivités (mairies, écoles, crèches…)</a:t>
            </a:r>
          </a:p>
          <a:p>
            <a:r>
              <a:rPr lang="fr-FR" sz="3600" dirty="0"/>
              <a:t>Les associations </a:t>
            </a:r>
          </a:p>
          <a:p>
            <a:r>
              <a:rPr lang="fr-FR" sz="3600" dirty="0"/>
              <a:t>Les théâtres</a:t>
            </a:r>
          </a:p>
          <a:p>
            <a:r>
              <a:rPr lang="fr-FR" sz="3600" dirty="0"/>
              <a:t>Professions libérales (coachs, médecins, avocats …)</a:t>
            </a:r>
          </a:p>
          <a:p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838324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289AA082-DD80-4FD6-9B01-301FF36317C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1103400" y="2077278"/>
            <a:ext cx="8946360" cy="417088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à"/>
            </a:pPr>
            <a:r>
              <a:rPr lang="fr-FR" dirty="0">
                <a:solidFill>
                  <a:schemeClr val="tx1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Politesse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fr-FR" dirty="0">
                <a:solidFill>
                  <a:schemeClr val="tx1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 Ponctualité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fr-FR" dirty="0">
                <a:solidFill>
                  <a:schemeClr val="tx1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Tenue vestimentaire correcte et adaptée à l’entreprise qui les accueille et aux activités qui y sont réalisées.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fr-FR" dirty="0">
                <a:solidFill>
                  <a:schemeClr val="tx1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Respect des personnes qui les accueillent et du matériel qui leur est confié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DFF8F92-1067-4494-8D2B-7EAEA84F3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 qu’on attend des élèves:</a:t>
            </a:r>
          </a:p>
        </p:txBody>
      </p:sp>
    </p:spTree>
    <p:extLst>
      <p:ext uri="{BB962C8B-B14F-4D97-AF65-F5344CB8AC3E}">
        <p14:creationId xmlns:p14="http://schemas.microsoft.com/office/powerpoint/2010/main" val="167052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itr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4200" b="0" strike="noStrike" spc="-1" dirty="0">
                <a:solidFill>
                  <a:srgbClr val="92D050"/>
                </a:solidFill>
              </a:rPr>
              <a:t>Réalisation d’un rapport de stage</a:t>
            </a:r>
          </a:p>
        </p:txBody>
      </p:sp>
      <p:sp>
        <p:nvSpPr>
          <p:cNvPr id="152" name="Espace réservé du contenu 2"/>
          <p:cNvSpPr txBox="1"/>
          <p:nvPr/>
        </p:nvSpPr>
        <p:spPr>
          <a:xfrm>
            <a:off x="1103400" y="2053080"/>
            <a:ext cx="8946360" cy="419508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8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On demande à tous les élèves un rapport écrit.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8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Ce rapport sera inclus dans le dossier d’orientation, et pourra être présenté à l’oral du brevet au mois de juin.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800" spc="-1" dirty="0">
                <a:latin typeface="Arial" panose="020B0604020202020204" pitchFamily="34" charset="0"/>
                <a:cs typeface="Arial" panose="020B0604020202020204" pitchFamily="34" charset="0"/>
              </a:rPr>
              <a:t>Le stage fera aussi l’objet d’une présentation orale en cours de Langue vivante.</a:t>
            </a:r>
            <a:endParaRPr lang="fr-FR" sz="28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</a:pPr>
            <a:endParaRPr lang="fr-FR" sz="28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1000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6" dur="1000"/>
                                        <p:tgtEl>
                                          <p:spTgt spid="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7" dur="1000" fill="hold"/>
                                        <p:tgtEl>
                                          <p:spTgt spid="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899</Words>
  <Application>Microsoft Office PowerPoint</Application>
  <PresentationFormat>Grand écran</PresentationFormat>
  <Paragraphs>77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8" baseType="lpstr">
      <vt:lpstr>Arial</vt:lpstr>
      <vt:lpstr>Century Gothic</vt:lpstr>
      <vt:lpstr>Times New Roman</vt:lpstr>
      <vt:lpstr>Trebuchet MS</vt:lpstr>
      <vt:lpstr>Wingdings</vt:lpstr>
      <vt:lpstr>Wingdings 3</vt:lpstr>
      <vt:lpstr>Facette</vt:lpstr>
      <vt:lpstr>Présentation PowerPoint</vt:lpstr>
      <vt:lpstr>Présentation PowerPoint</vt:lpstr>
      <vt:lpstr>Présentation PowerPoint</vt:lpstr>
      <vt:lpstr>Présentation PowerPoint</vt:lpstr>
      <vt:lpstr>Une séquence d’observation obligatoire</vt:lpstr>
      <vt:lpstr>Présentation PowerPoint</vt:lpstr>
      <vt:lpstr>Où faire son stage? </vt:lpstr>
      <vt:lpstr>Ce qu’on attend des élèves:</vt:lpstr>
      <vt:lpstr>Présentation PowerPoint</vt:lpstr>
      <vt:lpstr>Comment trouver son stage?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Merci de m’avoir écoutée  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STAGE EN ENTREPRISE</dc:title>
  <dc:subject/>
  <dc:creator>Alienor</dc:creator>
  <dc:description/>
  <cp:lastModifiedBy>Aliénor Cantal</cp:lastModifiedBy>
  <cp:revision>29</cp:revision>
  <dcterms:created xsi:type="dcterms:W3CDTF">2019-09-07T15:16:40Z</dcterms:created>
  <dcterms:modified xsi:type="dcterms:W3CDTF">2025-09-14T09:35:03Z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Grand écran</vt:lpwstr>
  </property>
  <property fmtid="{D5CDD505-2E9C-101B-9397-08002B2CF9AE}" pid="3" name="Slides">
    <vt:i4>17</vt:i4>
  </property>
</Properties>
</file>