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63" r:id="rId1"/>
  </p:sldMasterIdLst>
  <p:notesMasterIdLst>
    <p:notesMasterId r:id="rId13"/>
  </p:notesMasterIdLst>
  <p:sldIdLst>
    <p:sldId id="257" r:id="rId2"/>
    <p:sldId id="266" r:id="rId3"/>
    <p:sldId id="267" r:id="rId4"/>
    <p:sldId id="268" r:id="rId5"/>
    <p:sldId id="269" r:id="rId6"/>
    <p:sldId id="273" r:id="rId7"/>
    <p:sldId id="274" r:id="rId8"/>
    <p:sldId id="270" r:id="rId9"/>
    <p:sldId id="271" r:id="rId10"/>
    <p:sldId id="272"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08" d="100"/>
          <a:sy n="108" d="100"/>
        </p:scale>
        <p:origin x="115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8B5A43-C010-489C-A832-A410529013A4}" type="datetimeFigureOut">
              <a:rPr lang="fr-FR" smtClean="0"/>
              <a:t>15/09/2025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59A2B4-0FEE-42B9-B499-A219736F7C8E}" type="slidenum">
              <a:rPr lang="fr-FR" smtClean="0"/>
              <a:t>‹N°›</a:t>
            </a:fld>
            <a:endParaRPr lang="fr-FR"/>
          </a:p>
        </p:txBody>
      </p:sp>
    </p:spTree>
    <p:extLst>
      <p:ext uri="{BB962C8B-B14F-4D97-AF65-F5344CB8AC3E}">
        <p14:creationId xmlns:p14="http://schemas.microsoft.com/office/powerpoint/2010/main" val="1554240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259A2B4-0FEE-42B9-B499-A219736F7C8E}" type="slidenum">
              <a:rPr lang="fr-FR" smtClean="0"/>
              <a:t>9</a:t>
            </a:fld>
            <a:endParaRPr lang="fr-FR"/>
          </a:p>
        </p:txBody>
      </p:sp>
    </p:spTree>
    <p:extLst>
      <p:ext uri="{BB962C8B-B14F-4D97-AF65-F5344CB8AC3E}">
        <p14:creationId xmlns:p14="http://schemas.microsoft.com/office/powerpoint/2010/main" val="142946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a:xfrm>
            <a:off x="3623733" y="6117336"/>
            <a:ext cx="3609438" cy="365125"/>
          </a:xfrm>
        </p:spPr>
        <p:txBody>
          <a:bodyPr/>
          <a:lstStyle/>
          <a:p>
            <a:endParaRPr lang="fr-FR"/>
          </a:p>
        </p:txBody>
      </p:sp>
      <p:sp>
        <p:nvSpPr>
          <p:cNvPr id="6" name="Slide Number Placeholder 5"/>
          <p:cNvSpPr>
            <a:spLocks noGrp="1"/>
          </p:cNvSpPr>
          <p:nvPr>
            <p:ph type="sldNum" sz="quarter" idx="12"/>
          </p:nvPr>
        </p:nvSpPr>
        <p:spPr>
          <a:xfrm>
            <a:off x="8275320" y="6117336"/>
            <a:ext cx="411480" cy="365125"/>
          </a:xfrm>
        </p:spPr>
        <p:txBody>
          <a:bodyPr/>
          <a:lstStyle/>
          <a:p>
            <a:fld id="{B747C625-0429-4D71-A4D0-349A2C06D17A}" type="slidenum">
              <a:rPr lang="fr-FR" smtClean="0"/>
              <a:t>‹N°›</a:t>
            </a:fld>
            <a:endParaRPr lang="fr-FR"/>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3962386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96296FD2-D1A4-4010-9555-11F1B2FBC227}" type="datetimeFigureOut">
              <a:rPr lang="fr-FR" smtClean="0"/>
              <a:t>15/09/2025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763056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1372249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2881051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1805654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253683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761289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2904097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402255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fr-FR"/>
              <a:t>Modifiez le style du titre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7344329" y="6108173"/>
            <a:ext cx="857473" cy="365125"/>
          </a:xfrm>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a:xfrm>
            <a:off x="1972647" y="6108173"/>
            <a:ext cx="5314517" cy="365125"/>
          </a:xfrm>
        </p:spPr>
        <p:txBody>
          <a:bodyPr/>
          <a:lstStyle/>
          <a:p>
            <a:endParaRPr lang="fr-FR"/>
          </a:p>
        </p:txBody>
      </p:sp>
      <p:sp>
        <p:nvSpPr>
          <p:cNvPr id="6" name="Slide Number Placeholder 5"/>
          <p:cNvSpPr>
            <a:spLocks noGrp="1"/>
          </p:cNvSpPr>
          <p:nvPr>
            <p:ph type="sldNum" sz="quarter" idx="12"/>
          </p:nvPr>
        </p:nvSpPr>
        <p:spPr>
          <a:xfrm>
            <a:off x="8258967" y="6108173"/>
            <a:ext cx="427833" cy="365125"/>
          </a:xfrm>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1144562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6296FD2-D1A4-4010-9555-11F1B2FBC227}" type="datetimeFigureOut">
              <a:rPr lang="fr-FR" smtClean="0"/>
              <a:t>15/09/2025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8273317" y="6116070"/>
            <a:ext cx="413483" cy="365125"/>
          </a:xfrm>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606306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fr-FR"/>
              <a:t>Modifiez le style du titre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96296FD2-D1A4-4010-9555-11F1B2FBC227}" type="datetimeFigureOut">
              <a:rPr lang="fr-FR" smtClean="0"/>
              <a:t>15/09/2025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407797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6296FD2-D1A4-4010-9555-11F1B2FBC227}" type="datetimeFigureOut">
              <a:rPr lang="fr-FR" smtClean="0"/>
              <a:t>15/09/2025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896987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6296FD2-D1A4-4010-9555-11F1B2FBC227}" type="datetimeFigureOut">
              <a:rPr lang="fr-FR" smtClean="0"/>
              <a:t>15/09/2025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718446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296FD2-D1A4-4010-9555-11F1B2FBC227}" type="datetimeFigureOut">
              <a:rPr lang="fr-FR" smtClean="0"/>
              <a:t>15/09/2025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1872277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96296FD2-D1A4-4010-9555-11F1B2FBC227}" type="datetimeFigureOut">
              <a:rPr lang="fr-FR" smtClean="0"/>
              <a:t>15/09/2025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218320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fr-FR"/>
              <a:t>Modifiez le style du titre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96296FD2-D1A4-4010-9555-11F1B2FBC227}" type="datetimeFigureOut">
              <a:rPr lang="fr-FR" smtClean="0"/>
              <a:t>15/09/2025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47C625-0429-4D71-A4D0-349A2C06D17A}" type="slidenum">
              <a:rPr lang="fr-FR" smtClean="0"/>
              <a:t>‹N°›</a:t>
            </a:fld>
            <a:endParaRPr lang="fr-FR"/>
          </a:p>
        </p:txBody>
      </p:sp>
    </p:spTree>
    <p:extLst>
      <p:ext uri="{BB962C8B-B14F-4D97-AF65-F5344CB8AC3E}">
        <p14:creationId xmlns:p14="http://schemas.microsoft.com/office/powerpoint/2010/main" val="31594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296FD2-D1A4-4010-9555-11F1B2FBC227}" type="datetimeFigureOut">
              <a:rPr lang="fr-FR" smtClean="0"/>
              <a:t>15/09/2025</a:t>
            </a:fld>
            <a:endParaRPr lang="fr-FR"/>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47C625-0429-4D71-A4D0-349A2C06D17A}" type="slidenum">
              <a:rPr lang="fr-FR" smtClean="0"/>
              <a:t>‹N°›</a:t>
            </a:fld>
            <a:endParaRPr lang="fr-FR"/>
          </a:p>
        </p:txBody>
      </p:sp>
    </p:spTree>
    <p:extLst>
      <p:ext uri="{BB962C8B-B14F-4D97-AF65-F5344CB8AC3E}">
        <p14:creationId xmlns:p14="http://schemas.microsoft.com/office/powerpoint/2010/main" val="3935322425"/>
      </p:ext>
    </p:extLst>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 id="2147484475" r:id="rId12"/>
    <p:sldLayoutId id="2147484476" r:id="rId13"/>
    <p:sldLayoutId id="2147484477" r:id="rId14"/>
    <p:sldLayoutId id="2147484478" r:id="rId15"/>
    <p:sldLayoutId id="2147484479" r:id="rId16"/>
    <p:sldLayoutId id="214748448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68D6ACA-50E1-45EF-B340-07464188B456}"/>
              </a:ext>
            </a:extLst>
          </p:cNvPr>
          <p:cNvSpPr>
            <a:spLocks noGrp="1"/>
          </p:cNvSpPr>
          <p:nvPr>
            <p:ph type="title"/>
          </p:nvPr>
        </p:nvSpPr>
        <p:spPr>
          <a:xfrm>
            <a:off x="395536" y="2068738"/>
            <a:ext cx="8687328" cy="1379754"/>
          </a:xfrm>
        </p:spPr>
        <p:txBody>
          <a:bodyPr>
            <a:noAutofit/>
          </a:bodyPr>
          <a:lstStyle/>
          <a:p>
            <a:r>
              <a:rPr lang="fr-FR" sz="4600" b="1" dirty="0">
                <a:latin typeface="Times" panose="02020603060405020304" pitchFamily="18" charset="0"/>
              </a:rPr>
              <a:t>Diplôme national du brevet </a:t>
            </a:r>
            <a:br>
              <a:rPr lang="fr-FR" sz="4600" b="1" dirty="0">
                <a:latin typeface="Times" panose="02020603060405020304" pitchFamily="18" charset="0"/>
              </a:rPr>
            </a:br>
            <a:r>
              <a:rPr lang="fr-FR" sz="4600" b="1" dirty="0">
                <a:latin typeface="Times" panose="02020603060405020304" pitchFamily="18" charset="0"/>
              </a:rPr>
              <a:t>session 2026</a:t>
            </a:r>
          </a:p>
        </p:txBody>
      </p:sp>
      <p:sp>
        <p:nvSpPr>
          <p:cNvPr id="8" name="Espace réservé du contenu 7"/>
          <p:cNvSpPr>
            <a:spLocks noGrp="1"/>
          </p:cNvSpPr>
          <p:nvPr>
            <p:ph idx="1"/>
          </p:nvPr>
        </p:nvSpPr>
        <p:spPr>
          <a:xfrm>
            <a:off x="395536" y="4038836"/>
            <a:ext cx="8229600" cy="892695"/>
          </a:xfrm>
        </p:spPr>
        <p:txBody>
          <a:bodyPr/>
          <a:lstStyle/>
          <a:p>
            <a:pPr>
              <a:buNone/>
            </a:pPr>
            <a:endParaRPr lang="fr-FR" dirty="0"/>
          </a:p>
          <a:p>
            <a:pPr>
              <a:buNone/>
            </a:pPr>
            <a:endParaRPr lang="fr-FR" dirty="0"/>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5" name="Rectangle 4">
            <a:extLst>
              <a:ext uri="{FF2B5EF4-FFF2-40B4-BE49-F238E27FC236}">
                <a16:creationId xmlns:a16="http://schemas.microsoft.com/office/drawing/2014/main" id="{F4713183-B203-49D1-91AE-316FD8E5CFEC}"/>
              </a:ext>
            </a:extLst>
          </p:cNvPr>
          <p:cNvSpPr/>
          <p:nvPr/>
        </p:nvSpPr>
        <p:spPr>
          <a:xfrm>
            <a:off x="983916" y="2110797"/>
            <a:ext cx="7510568" cy="1416733"/>
          </a:xfrm>
          <a:prstGeom prst="rect">
            <a:avLst/>
          </a:prstGeom>
          <a:noFill/>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7E83F35B-AB76-035D-FAC4-94BC736C49DE}"/>
              </a:ext>
            </a:extLst>
          </p:cNvPr>
          <p:cNvSpPr txBox="1"/>
          <p:nvPr/>
        </p:nvSpPr>
        <p:spPr>
          <a:xfrm>
            <a:off x="1187624" y="332656"/>
            <a:ext cx="7704856" cy="553998"/>
          </a:xfrm>
          <a:prstGeom prst="rect">
            <a:avLst/>
          </a:prstGeom>
          <a:noFill/>
        </p:spPr>
        <p:txBody>
          <a:bodyPr wrap="square">
            <a:spAutoFit/>
          </a:bodyPr>
          <a:lstStyle/>
          <a:p>
            <a:r>
              <a:rPr lang="fr-FR" sz="3000" dirty="0">
                <a:latin typeface="Times" panose="02020603060405020304" pitchFamily="18" charset="0"/>
              </a:rPr>
              <a:t>note finale = 12,91 </a:t>
            </a:r>
            <a:r>
              <a:rPr lang="en-GB" sz="3000" dirty="0">
                <a:sym typeface="Symbol" panose="05050102010706020507" pitchFamily="18" charset="2"/>
              </a:rPr>
              <a:t> </a:t>
            </a:r>
            <a:r>
              <a:rPr lang="fr-FR" sz="3000" dirty="0">
                <a:latin typeface="Times" panose="02020603060405020304" pitchFamily="18" charset="0"/>
              </a:rPr>
              <a:t>0,4 + 14,12 </a:t>
            </a:r>
            <a:r>
              <a:rPr lang="en-GB" sz="3000" dirty="0">
                <a:sym typeface="Symbol" panose="05050102010706020507" pitchFamily="18" charset="2"/>
              </a:rPr>
              <a:t> </a:t>
            </a:r>
            <a:r>
              <a:rPr lang="fr-FR" sz="3000" dirty="0">
                <a:latin typeface="Times" panose="02020603060405020304" pitchFamily="18" charset="0"/>
              </a:rPr>
              <a:t>0,6 </a:t>
            </a:r>
            <a:r>
              <a:rPr lang="fr-FR" sz="3000" dirty="0">
                <a:latin typeface="Times New Roman" panose="02020603050405020304" pitchFamily="18" charset="0"/>
                <a:cs typeface="Times New Roman" panose="02020603050405020304" pitchFamily="18" charset="0"/>
              </a:rPr>
              <a:t>≈</a:t>
            </a:r>
            <a:r>
              <a:rPr lang="fr-FR" sz="3000" dirty="0">
                <a:latin typeface="Times" panose="02020603060405020304" pitchFamily="18" charset="0"/>
              </a:rPr>
              <a:t> 13,64 </a:t>
            </a:r>
            <a:endParaRPr lang="fr-FR" sz="3000" dirty="0"/>
          </a:p>
        </p:txBody>
      </p:sp>
      <p:sp>
        <p:nvSpPr>
          <p:cNvPr id="6" name="ZoneTexte 5">
            <a:extLst>
              <a:ext uri="{FF2B5EF4-FFF2-40B4-BE49-F238E27FC236}">
                <a16:creationId xmlns:a16="http://schemas.microsoft.com/office/drawing/2014/main" id="{8906AC4A-A169-CB58-2E3B-5139D4A0E1D4}"/>
              </a:ext>
            </a:extLst>
          </p:cNvPr>
          <p:cNvSpPr txBox="1"/>
          <p:nvPr/>
        </p:nvSpPr>
        <p:spPr>
          <a:xfrm>
            <a:off x="1187624" y="1484784"/>
            <a:ext cx="7488832" cy="1015663"/>
          </a:xfrm>
          <a:prstGeom prst="rect">
            <a:avLst/>
          </a:prstGeom>
          <a:noFill/>
        </p:spPr>
        <p:txBody>
          <a:bodyPr wrap="square">
            <a:spAutoFit/>
          </a:bodyPr>
          <a:lstStyle/>
          <a:p>
            <a:r>
              <a:rPr lang="fr-FR" sz="3000" dirty="0">
                <a:latin typeface="Times" panose="02020603060405020304" pitchFamily="18" charset="0"/>
              </a:rPr>
              <a:t>L’élève obtient donc le brevet avec la mention assez bien.</a:t>
            </a:r>
            <a:endParaRPr lang="fr-FR" sz="3000" dirty="0"/>
          </a:p>
        </p:txBody>
      </p:sp>
      <p:sp>
        <p:nvSpPr>
          <p:cNvPr id="7" name="Flèche : bas 6">
            <a:extLst>
              <a:ext uri="{FF2B5EF4-FFF2-40B4-BE49-F238E27FC236}">
                <a16:creationId xmlns:a16="http://schemas.microsoft.com/office/drawing/2014/main" id="{A4BE5FE4-4767-4E3D-9801-4662976CEE2B}"/>
              </a:ext>
            </a:extLst>
          </p:cNvPr>
          <p:cNvSpPr/>
          <p:nvPr/>
        </p:nvSpPr>
        <p:spPr>
          <a:xfrm>
            <a:off x="4842030" y="908720"/>
            <a:ext cx="180019" cy="55399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6198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C0F4B47-76F9-4279-808E-DE24173E82F4}"/>
              </a:ext>
            </a:extLst>
          </p:cNvPr>
          <p:cNvSpPr/>
          <p:nvPr/>
        </p:nvSpPr>
        <p:spPr>
          <a:xfrm>
            <a:off x="2725437" y="296836"/>
            <a:ext cx="3045054" cy="725257"/>
          </a:xfrm>
          <a:prstGeom prst="rect">
            <a:avLst/>
          </a:prstGeom>
          <a:noFill/>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
        <p:nvSpPr>
          <p:cNvPr id="5" name="Titre 1">
            <a:extLst>
              <a:ext uri="{FF2B5EF4-FFF2-40B4-BE49-F238E27FC236}">
                <a16:creationId xmlns:a16="http://schemas.microsoft.com/office/drawing/2014/main" id="{A61A9969-FA7F-412E-B87C-FD5221B7B025}"/>
              </a:ext>
            </a:extLst>
          </p:cNvPr>
          <p:cNvSpPr>
            <a:spLocks noGrp="1"/>
          </p:cNvSpPr>
          <p:nvPr>
            <p:ph type="title"/>
          </p:nvPr>
        </p:nvSpPr>
        <p:spPr>
          <a:xfrm>
            <a:off x="2555776" y="284012"/>
            <a:ext cx="3384376" cy="720080"/>
          </a:xfrm>
        </p:spPr>
        <p:txBody>
          <a:bodyPr>
            <a:noAutofit/>
          </a:bodyPr>
          <a:lstStyle/>
          <a:p>
            <a:r>
              <a:rPr lang="fr-FR" sz="4500" b="1" dirty="0">
                <a:latin typeface="Times" panose="02020603060405020304" pitchFamily="18" charset="0"/>
              </a:rPr>
              <a:t>Calendrier</a:t>
            </a:r>
            <a:endParaRPr lang="fr-FR" sz="4500" dirty="0">
              <a:latin typeface="Times" panose="02020603060405020304" pitchFamily="18" charset="0"/>
            </a:endParaRPr>
          </a:p>
        </p:txBody>
      </p:sp>
      <p:sp>
        <p:nvSpPr>
          <p:cNvPr id="6" name="Titre 1">
            <a:extLst>
              <a:ext uri="{FF2B5EF4-FFF2-40B4-BE49-F238E27FC236}">
                <a16:creationId xmlns:a16="http://schemas.microsoft.com/office/drawing/2014/main" id="{99837562-DC8D-4E32-AF20-044C8B9291FF}"/>
              </a:ext>
            </a:extLst>
          </p:cNvPr>
          <p:cNvSpPr txBox="1">
            <a:spLocks/>
          </p:cNvSpPr>
          <p:nvPr/>
        </p:nvSpPr>
        <p:spPr>
          <a:xfrm>
            <a:off x="916846" y="1154112"/>
            <a:ext cx="7056791"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800" b="1" u="sng" dirty="0">
                <a:latin typeface="Times" panose="02020603060405020304" pitchFamily="18" charset="0"/>
              </a:rPr>
              <a:t>Epreuves d’entrainement</a:t>
            </a:r>
            <a:r>
              <a:rPr lang="fr-FR" sz="3800" b="1" dirty="0">
                <a:latin typeface="Times" panose="02020603060405020304" pitchFamily="18" charset="0"/>
              </a:rPr>
              <a:t> :</a:t>
            </a:r>
          </a:p>
        </p:txBody>
      </p:sp>
      <p:sp>
        <p:nvSpPr>
          <p:cNvPr id="8" name="Titre 1">
            <a:extLst>
              <a:ext uri="{FF2B5EF4-FFF2-40B4-BE49-F238E27FC236}">
                <a16:creationId xmlns:a16="http://schemas.microsoft.com/office/drawing/2014/main" id="{E26D6FAC-A597-41C3-BC8B-5380252E83D1}"/>
              </a:ext>
            </a:extLst>
          </p:cNvPr>
          <p:cNvSpPr txBox="1">
            <a:spLocks/>
          </p:cNvSpPr>
          <p:nvPr/>
        </p:nvSpPr>
        <p:spPr>
          <a:xfrm>
            <a:off x="930455" y="1863421"/>
            <a:ext cx="7963784"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500" dirty="0">
                <a:latin typeface="Times" panose="02020603060405020304" pitchFamily="18" charset="0"/>
              </a:rPr>
              <a:t>brevet blanc : 30 et 31 mars 2026</a:t>
            </a:r>
            <a:endParaRPr lang="fr-FR" sz="3500" b="1" dirty="0">
              <a:latin typeface="Times" panose="02020603060405020304" pitchFamily="18" charset="0"/>
            </a:endParaRPr>
          </a:p>
        </p:txBody>
      </p:sp>
      <p:sp>
        <p:nvSpPr>
          <p:cNvPr id="9" name="Titre 1">
            <a:extLst>
              <a:ext uri="{FF2B5EF4-FFF2-40B4-BE49-F238E27FC236}">
                <a16:creationId xmlns:a16="http://schemas.microsoft.com/office/drawing/2014/main" id="{9816C959-E2F4-46A3-90FD-0D4955B2925C}"/>
              </a:ext>
            </a:extLst>
          </p:cNvPr>
          <p:cNvSpPr txBox="1">
            <a:spLocks/>
          </p:cNvSpPr>
          <p:nvPr/>
        </p:nvSpPr>
        <p:spPr>
          <a:xfrm>
            <a:off x="930455" y="2474895"/>
            <a:ext cx="8003714"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500" dirty="0">
                <a:latin typeface="Times" panose="02020603060405020304" pitchFamily="18" charset="0"/>
              </a:rPr>
              <a:t>oral blanc : 30 avril 2026</a:t>
            </a:r>
            <a:endParaRPr lang="fr-FR" sz="3500" b="1" dirty="0">
              <a:latin typeface="Times" panose="02020603060405020304" pitchFamily="18" charset="0"/>
            </a:endParaRPr>
          </a:p>
        </p:txBody>
      </p:sp>
      <p:grpSp>
        <p:nvGrpSpPr>
          <p:cNvPr id="2" name="Groupe 1">
            <a:extLst>
              <a:ext uri="{FF2B5EF4-FFF2-40B4-BE49-F238E27FC236}">
                <a16:creationId xmlns:a16="http://schemas.microsoft.com/office/drawing/2014/main" id="{CF9B05C8-FD70-38F4-C388-F89EBB24514D}"/>
              </a:ext>
            </a:extLst>
          </p:cNvPr>
          <p:cNvGrpSpPr/>
          <p:nvPr/>
        </p:nvGrpSpPr>
        <p:grpSpPr>
          <a:xfrm>
            <a:off x="928345" y="3184204"/>
            <a:ext cx="8704559" cy="2440042"/>
            <a:chOff x="763985" y="3545312"/>
            <a:chExt cx="8704559" cy="2440042"/>
          </a:xfrm>
        </p:grpSpPr>
        <p:sp>
          <p:nvSpPr>
            <p:cNvPr id="10" name="Titre 1">
              <a:extLst>
                <a:ext uri="{FF2B5EF4-FFF2-40B4-BE49-F238E27FC236}">
                  <a16:creationId xmlns:a16="http://schemas.microsoft.com/office/drawing/2014/main" id="{E885B4A9-4AA7-4268-9DAE-ECCD6FD65ACF}"/>
                </a:ext>
              </a:extLst>
            </p:cNvPr>
            <p:cNvSpPr txBox="1">
              <a:spLocks/>
            </p:cNvSpPr>
            <p:nvPr/>
          </p:nvSpPr>
          <p:spPr>
            <a:xfrm>
              <a:off x="763985" y="3545312"/>
              <a:ext cx="4464503"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800" b="1" u="sng" dirty="0">
                  <a:latin typeface="Times" panose="02020603060405020304" pitchFamily="18" charset="0"/>
                </a:rPr>
                <a:t>Epreuves finales</a:t>
              </a:r>
              <a:r>
                <a:rPr lang="fr-FR" sz="3800" b="1" dirty="0">
                  <a:latin typeface="Times" panose="02020603060405020304" pitchFamily="18" charset="0"/>
                </a:rPr>
                <a:t> :</a:t>
              </a:r>
            </a:p>
          </p:txBody>
        </p:sp>
        <p:sp>
          <p:nvSpPr>
            <p:cNvPr id="11" name="Titre 1">
              <a:extLst>
                <a:ext uri="{FF2B5EF4-FFF2-40B4-BE49-F238E27FC236}">
                  <a16:creationId xmlns:a16="http://schemas.microsoft.com/office/drawing/2014/main" id="{2046F981-EF0B-4B4F-8B3C-2EE5A2F8AFFC}"/>
                </a:ext>
              </a:extLst>
            </p:cNvPr>
            <p:cNvSpPr txBox="1">
              <a:spLocks/>
            </p:cNvSpPr>
            <p:nvPr/>
          </p:nvSpPr>
          <p:spPr>
            <a:xfrm>
              <a:off x="827584" y="4814007"/>
              <a:ext cx="8640960" cy="117134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500" dirty="0">
                  <a:latin typeface="Times" panose="02020603060405020304" pitchFamily="18" charset="0"/>
                </a:rPr>
                <a:t>4 épreuves : 25 et 26 juin 2026</a:t>
              </a:r>
            </a:p>
            <a:p>
              <a:pPr algn="l"/>
              <a:r>
                <a:rPr lang="fr-FR" sz="3500" b="1" dirty="0">
                  <a:latin typeface="Times" panose="02020603060405020304" pitchFamily="18" charset="0"/>
                </a:rPr>
                <a:t>                       </a:t>
              </a:r>
              <a:endParaRPr lang="fr-FR" sz="3500" dirty="0">
                <a:latin typeface="Times" panose="02020603060405020304" pitchFamily="18" charset="0"/>
              </a:endParaRPr>
            </a:p>
          </p:txBody>
        </p:sp>
        <p:sp>
          <p:nvSpPr>
            <p:cNvPr id="12" name="Titre 1">
              <a:extLst>
                <a:ext uri="{FF2B5EF4-FFF2-40B4-BE49-F238E27FC236}">
                  <a16:creationId xmlns:a16="http://schemas.microsoft.com/office/drawing/2014/main" id="{8B4BCFC1-CCC1-47E1-ADE0-8047CDA87296}"/>
                </a:ext>
              </a:extLst>
            </p:cNvPr>
            <p:cNvSpPr txBox="1">
              <a:spLocks/>
            </p:cNvSpPr>
            <p:nvPr/>
          </p:nvSpPr>
          <p:spPr>
            <a:xfrm>
              <a:off x="831528" y="4190271"/>
              <a:ext cx="7125345"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500" dirty="0">
                  <a:latin typeface="Times" panose="02020603060405020304" pitchFamily="18" charset="0"/>
                </a:rPr>
                <a:t>oral : 29 mai 2026</a:t>
              </a:r>
              <a:endParaRPr lang="fr-FR" sz="3500" b="1" dirty="0">
                <a:latin typeface="Times" panose="02020603060405020304" pitchFamily="18" charset="0"/>
              </a:endParaRPr>
            </a:p>
          </p:txBody>
        </p:sp>
      </p:grpSp>
    </p:spTree>
    <p:extLst>
      <p:ext uri="{BB962C8B-B14F-4D97-AF65-F5344CB8AC3E}">
        <p14:creationId xmlns:p14="http://schemas.microsoft.com/office/powerpoint/2010/main" val="400099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15F0148-AF67-275A-A6C5-DE3A46189002}"/>
              </a:ext>
            </a:extLst>
          </p:cNvPr>
          <p:cNvSpPr/>
          <p:nvPr/>
        </p:nvSpPr>
        <p:spPr>
          <a:xfrm>
            <a:off x="2801397" y="323571"/>
            <a:ext cx="5112568" cy="725257"/>
          </a:xfrm>
          <a:prstGeom prst="rect">
            <a:avLst/>
          </a:prstGeom>
          <a:noFill/>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
        <p:nvSpPr>
          <p:cNvPr id="6" name="Titre 1">
            <a:extLst>
              <a:ext uri="{FF2B5EF4-FFF2-40B4-BE49-F238E27FC236}">
                <a16:creationId xmlns:a16="http://schemas.microsoft.com/office/drawing/2014/main" id="{6DEADE41-C389-1A6F-5C07-DDAFF6128239}"/>
              </a:ext>
            </a:extLst>
          </p:cNvPr>
          <p:cNvSpPr>
            <a:spLocks noGrp="1"/>
          </p:cNvSpPr>
          <p:nvPr>
            <p:ph type="title"/>
          </p:nvPr>
        </p:nvSpPr>
        <p:spPr>
          <a:xfrm>
            <a:off x="2063555" y="251563"/>
            <a:ext cx="6588252" cy="720080"/>
          </a:xfrm>
        </p:spPr>
        <p:txBody>
          <a:bodyPr>
            <a:noAutofit/>
          </a:bodyPr>
          <a:lstStyle/>
          <a:p>
            <a:r>
              <a:rPr lang="fr-FR" sz="3800" b="1" dirty="0">
                <a:latin typeface="Times" panose="02020603060405020304" pitchFamily="18" charset="0"/>
              </a:rPr>
              <a:t>Contrôle continu : 40</a:t>
            </a:r>
            <a:r>
              <a:rPr lang="fr-FR" sz="3800" b="1" dirty="0">
                <a:latin typeface="Segoe UI" panose="020B0502040204020203" pitchFamily="34" charset="0"/>
                <a:cs typeface="Segoe UI" panose="020B0502040204020203" pitchFamily="34" charset="0"/>
              </a:rPr>
              <a:t>%</a:t>
            </a:r>
            <a:endParaRPr lang="fr-FR" sz="3800" dirty="0">
              <a:latin typeface="Segoe UI" panose="020B0502040204020203" pitchFamily="34" charset="0"/>
              <a:cs typeface="Segoe UI" panose="020B0502040204020203" pitchFamily="34" charset="0"/>
            </a:endParaRPr>
          </a:p>
        </p:txBody>
      </p:sp>
      <p:sp>
        <p:nvSpPr>
          <p:cNvPr id="7" name="Titre 1">
            <a:extLst>
              <a:ext uri="{FF2B5EF4-FFF2-40B4-BE49-F238E27FC236}">
                <a16:creationId xmlns:a16="http://schemas.microsoft.com/office/drawing/2014/main" id="{A414DFEA-54E1-1008-8E33-A56E92C400FF}"/>
              </a:ext>
            </a:extLst>
          </p:cNvPr>
          <p:cNvSpPr txBox="1">
            <a:spLocks/>
          </p:cNvSpPr>
          <p:nvPr/>
        </p:nvSpPr>
        <p:spPr>
          <a:xfrm>
            <a:off x="1270787" y="1355429"/>
            <a:ext cx="7704856"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dirty="0">
                <a:latin typeface="Times" panose="02020603060405020304" pitchFamily="18" charset="0"/>
              </a:rPr>
              <a:t>Moyenne des moyennes générales obtenues par les élèves en 3</a:t>
            </a:r>
            <a:r>
              <a:rPr lang="fr-FR" sz="2800" baseline="30000" dirty="0">
                <a:latin typeface="Times" panose="02020603060405020304" pitchFamily="18" charset="0"/>
              </a:rPr>
              <a:t>ème</a:t>
            </a:r>
            <a:r>
              <a:rPr lang="fr-FR" sz="2800" dirty="0">
                <a:latin typeface="Times" panose="02020603060405020304" pitchFamily="18" charset="0"/>
              </a:rPr>
              <a:t> </a:t>
            </a:r>
            <a:r>
              <a:rPr lang="fr-FR" sz="2800" b="1" u="sng" dirty="0">
                <a:latin typeface="Times" panose="02020603060405020304" pitchFamily="18" charset="0"/>
              </a:rPr>
              <a:t>dans l’ensemble des matières</a:t>
            </a:r>
          </a:p>
        </p:txBody>
      </p:sp>
      <p:sp>
        <p:nvSpPr>
          <p:cNvPr id="10" name="ZoneTexte 9">
            <a:extLst>
              <a:ext uri="{FF2B5EF4-FFF2-40B4-BE49-F238E27FC236}">
                <a16:creationId xmlns:a16="http://schemas.microsoft.com/office/drawing/2014/main" id="{7C199B76-4473-F46F-9BF2-2D147BD56652}"/>
              </a:ext>
            </a:extLst>
          </p:cNvPr>
          <p:cNvSpPr txBox="1"/>
          <p:nvPr/>
        </p:nvSpPr>
        <p:spPr>
          <a:xfrm>
            <a:off x="1355803" y="3429000"/>
            <a:ext cx="7440504" cy="1938992"/>
          </a:xfrm>
          <a:prstGeom prst="rect">
            <a:avLst/>
          </a:prstGeom>
          <a:noFill/>
        </p:spPr>
        <p:txBody>
          <a:bodyPr wrap="square">
            <a:spAutoFit/>
          </a:bodyPr>
          <a:lstStyle/>
          <a:p>
            <a:r>
              <a:rPr lang="fr-FR" sz="2400" b="0" i="0" dirty="0">
                <a:solidFill>
                  <a:srgbClr val="000000"/>
                </a:solidFill>
                <a:effectLst/>
                <a:latin typeface="Times" panose="02020603060405020304" pitchFamily="18" charset="0"/>
                <a:cs typeface="Times New Roman" panose="02020603050405020304" pitchFamily="18" charset="0"/>
              </a:rPr>
              <a:t>Sont également pris en compte les points supérieurs à 10 sur 20 de la moyenne obtenue dans l'un des enseignements facultatifs (latin, grec, euro, chorale), sous réserve que la moyenne de la part de contrôle continu auxquels ces points s'ajoutent ne dépasse pas 20 sur 20</a:t>
            </a:r>
            <a:endParaRPr lang="fr-FR" sz="2400" dirty="0">
              <a:latin typeface="Times" panose="02020603060405020304" pitchFamily="18" charset="0"/>
              <a:cs typeface="Times New Roman" panose="02020603050405020304" pitchFamily="18" charset="0"/>
            </a:endParaRPr>
          </a:p>
        </p:txBody>
      </p:sp>
      <p:sp>
        <p:nvSpPr>
          <p:cNvPr id="22" name="ZoneTexte 21">
            <a:extLst>
              <a:ext uri="{FF2B5EF4-FFF2-40B4-BE49-F238E27FC236}">
                <a16:creationId xmlns:a16="http://schemas.microsoft.com/office/drawing/2014/main" id="{60E2B8E9-C809-179F-CCB2-64681FB7DAE9}"/>
              </a:ext>
            </a:extLst>
          </p:cNvPr>
          <p:cNvSpPr txBox="1"/>
          <p:nvPr/>
        </p:nvSpPr>
        <p:spPr>
          <a:xfrm>
            <a:off x="416777" y="3622108"/>
            <a:ext cx="939026" cy="1592744"/>
          </a:xfrm>
          <a:prstGeom prst="rect">
            <a:avLst/>
          </a:prstGeom>
          <a:noFill/>
        </p:spPr>
        <p:txBody>
          <a:bodyPr wrap="square">
            <a:spAutoFit/>
          </a:bodyPr>
          <a:lstStyle/>
          <a:p>
            <a:pPr algn="l">
              <a:spcAft>
                <a:spcPts val="1500"/>
              </a:spcAft>
              <a:buNone/>
            </a:pPr>
            <a:r>
              <a:rPr lang="fr-FR" sz="4900" b="0" i="0" dirty="0">
                <a:solidFill>
                  <a:srgbClr val="303030"/>
                </a:solidFill>
                <a:effectLst/>
                <a:latin typeface="Roboto" panose="02000000000000000000" pitchFamily="2" charset="0"/>
              </a:rPr>
              <a:t>⚠</a:t>
            </a:r>
          </a:p>
          <a:p>
            <a:pPr>
              <a:buNone/>
            </a:pPr>
            <a:br>
              <a:rPr lang="fr-FR" dirty="0"/>
            </a:br>
            <a:endParaRPr lang="fr-FR" dirty="0"/>
          </a:p>
        </p:txBody>
      </p:sp>
      <p:sp>
        <p:nvSpPr>
          <p:cNvPr id="23" name="Flèche : bas 22">
            <a:extLst>
              <a:ext uri="{FF2B5EF4-FFF2-40B4-BE49-F238E27FC236}">
                <a16:creationId xmlns:a16="http://schemas.microsoft.com/office/drawing/2014/main" id="{A561DC30-2A4C-6BE8-1338-A4DFE21775CF}"/>
              </a:ext>
            </a:extLst>
          </p:cNvPr>
          <p:cNvSpPr/>
          <p:nvPr/>
        </p:nvSpPr>
        <p:spPr>
          <a:xfrm>
            <a:off x="4499992" y="2184103"/>
            <a:ext cx="144015" cy="46356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Titre 1">
            <a:extLst>
              <a:ext uri="{FF2B5EF4-FFF2-40B4-BE49-F238E27FC236}">
                <a16:creationId xmlns:a16="http://schemas.microsoft.com/office/drawing/2014/main" id="{3056CBA1-09BD-E2C7-DBAA-C332506BF7B2}"/>
              </a:ext>
            </a:extLst>
          </p:cNvPr>
          <p:cNvSpPr txBox="1">
            <a:spLocks/>
          </p:cNvSpPr>
          <p:nvPr/>
        </p:nvSpPr>
        <p:spPr>
          <a:xfrm>
            <a:off x="2483768" y="2515812"/>
            <a:ext cx="4536505"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dirty="0">
                <a:latin typeface="Times" panose="02020603060405020304" pitchFamily="18" charset="0"/>
              </a:rPr>
              <a:t>note (contrôle continu) (/20)</a:t>
            </a:r>
            <a:endParaRPr lang="fr-FR" sz="2800" b="1" u="sng" dirty="0">
              <a:latin typeface="Times" panose="02020603060405020304" pitchFamily="18" charset="0"/>
            </a:endParaRPr>
          </a:p>
        </p:txBody>
      </p:sp>
    </p:spTree>
    <p:extLst>
      <p:ext uri="{BB962C8B-B14F-4D97-AF65-F5344CB8AC3E}">
        <p14:creationId xmlns:p14="http://schemas.microsoft.com/office/powerpoint/2010/main" val="99354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checkerboard(across)">
                                      <p:cBhvr>
                                        <p:cTn id="12" dur="500"/>
                                        <p:tgtEl>
                                          <p:spTgt spid="23"/>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checkerboard(across)">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checkerboard(across)">
                                      <p:cBhvr>
                                        <p:cTn id="20" dur="500"/>
                                        <p:tgtEl>
                                          <p:spTgt spid="2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22" grpId="0"/>
      <p:bldP spid="23" grpId="0" animBg="1"/>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07A6C-27BF-3D12-DF71-A2EFEB04DDB4}"/>
            </a:ext>
          </a:extLst>
        </p:cNvPr>
        <p:cNvGrpSpPr/>
        <p:nvPr/>
      </p:nvGrpSpPr>
      <p:grpSpPr>
        <a:xfrm>
          <a:off x="0" y="0"/>
          <a:ext cx="0" cy="0"/>
          <a:chOff x="0" y="0"/>
          <a:chExt cx="0" cy="0"/>
        </a:xfrm>
      </p:grpSpPr>
      <p:grpSp>
        <p:nvGrpSpPr>
          <p:cNvPr id="2" name="Groupe 1">
            <a:extLst>
              <a:ext uri="{FF2B5EF4-FFF2-40B4-BE49-F238E27FC236}">
                <a16:creationId xmlns:a16="http://schemas.microsoft.com/office/drawing/2014/main" id="{4CC6DC72-D107-CC50-3F73-F82A57196D09}"/>
              </a:ext>
            </a:extLst>
          </p:cNvPr>
          <p:cNvGrpSpPr/>
          <p:nvPr/>
        </p:nvGrpSpPr>
        <p:grpSpPr>
          <a:xfrm>
            <a:off x="1475656" y="167087"/>
            <a:ext cx="6588252" cy="783142"/>
            <a:chOff x="33533" y="2090624"/>
            <a:chExt cx="6588252" cy="783142"/>
          </a:xfrm>
        </p:grpSpPr>
        <p:sp>
          <p:nvSpPr>
            <p:cNvPr id="8" name="Titre 1">
              <a:extLst>
                <a:ext uri="{FF2B5EF4-FFF2-40B4-BE49-F238E27FC236}">
                  <a16:creationId xmlns:a16="http://schemas.microsoft.com/office/drawing/2014/main" id="{E9780CCE-118E-027C-C231-E6DF22372A9B}"/>
                </a:ext>
              </a:extLst>
            </p:cNvPr>
            <p:cNvSpPr txBox="1">
              <a:spLocks/>
            </p:cNvSpPr>
            <p:nvPr/>
          </p:nvSpPr>
          <p:spPr>
            <a:xfrm>
              <a:off x="33533" y="2090624"/>
              <a:ext cx="6588252" cy="720080"/>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800" b="1" dirty="0">
                  <a:latin typeface="Times" panose="02020603060405020304" pitchFamily="18" charset="0"/>
                </a:rPr>
                <a:t>Contrôle final : 60</a:t>
              </a:r>
              <a:r>
                <a:rPr lang="fr-FR" sz="3800" b="1" dirty="0">
                  <a:latin typeface="Segoe UI" panose="020B0502040204020203" pitchFamily="34" charset="0"/>
                  <a:cs typeface="Segoe UI" panose="020B0502040204020203" pitchFamily="34" charset="0"/>
                </a:rPr>
                <a:t>%</a:t>
              </a:r>
              <a:endParaRPr lang="fr-FR" sz="3800" dirty="0">
                <a:latin typeface="Segoe UI" panose="020B0502040204020203" pitchFamily="34" charset="0"/>
                <a:cs typeface="Segoe UI" panose="020B0502040204020203" pitchFamily="34" charset="0"/>
              </a:endParaRPr>
            </a:p>
          </p:txBody>
        </p:sp>
        <p:sp>
          <p:nvSpPr>
            <p:cNvPr id="11" name="Rectangle 10">
              <a:extLst>
                <a:ext uri="{FF2B5EF4-FFF2-40B4-BE49-F238E27FC236}">
                  <a16:creationId xmlns:a16="http://schemas.microsoft.com/office/drawing/2014/main" id="{BBF23D0F-9CBC-15A1-27A0-FEC0AAC2D66F}"/>
                </a:ext>
              </a:extLst>
            </p:cNvPr>
            <p:cNvSpPr/>
            <p:nvPr/>
          </p:nvSpPr>
          <p:spPr>
            <a:xfrm>
              <a:off x="1115616" y="2148509"/>
              <a:ext cx="5112568" cy="725257"/>
            </a:xfrm>
            <a:prstGeom prst="rect">
              <a:avLst/>
            </a:prstGeom>
            <a:noFill/>
            <a:ln>
              <a:solidFill>
                <a:srgbClr val="00B0F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grpSp>
      <p:sp>
        <p:nvSpPr>
          <p:cNvPr id="12" name="Titre 1">
            <a:extLst>
              <a:ext uri="{FF2B5EF4-FFF2-40B4-BE49-F238E27FC236}">
                <a16:creationId xmlns:a16="http://schemas.microsoft.com/office/drawing/2014/main" id="{746E48A4-D8FD-37BA-34FB-EFCED9B782C4}"/>
              </a:ext>
            </a:extLst>
          </p:cNvPr>
          <p:cNvSpPr txBox="1">
            <a:spLocks/>
          </p:cNvSpPr>
          <p:nvPr/>
        </p:nvSpPr>
        <p:spPr>
          <a:xfrm>
            <a:off x="1261364" y="1528806"/>
            <a:ext cx="6303160"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000" dirty="0">
                <a:latin typeface="Times" panose="02020603060405020304" pitchFamily="18" charset="0"/>
              </a:rPr>
              <a:t>épreuve de français (coefficient 2)</a:t>
            </a:r>
            <a:endParaRPr lang="fr-FR" sz="3000" b="1" dirty="0">
              <a:latin typeface="Times" panose="02020603060405020304" pitchFamily="18" charset="0"/>
            </a:endParaRPr>
          </a:p>
        </p:txBody>
      </p:sp>
      <p:sp>
        <p:nvSpPr>
          <p:cNvPr id="13" name="Titre 1">
            <a:extLst>
              <a:ext uri="{FF2B5EF4-FFF2-40B4-BE49-F238E27FC236}">
                <a16:creationId xmlns:a16="http://schemas.microsoft.com/office/drawing/2014/main" id="{0F206382-178C-63DB-BBA9-4CF92313C561}"/>
              </a:ext>
            </a:extLst>
          </p:cNvPr>
          <p:cNvSpPr txBox="1">
            <a:spLocks/>
          </p:cNvSpPr>
          <p:nvPr/>
        </p:nvSpPr>
        <p:spPr>
          <a:xfrm>
            <a:off x="1265926" y="1975105"/>
            <a:ext cx="7122498"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000" dirty="0">
                <a:latin typeface="Times" panose="02020603060405020304" pitchFamily="18" charset="0"/>
              </a:rPr>
              <a:t>épreuve de mathématiques (coefficient 2)</a:t>
            </a:r>
            <a:endParaRPr lang="fr-FR" sz="3000" b="1" dirty="0">
              <a:latin typeface="Times" panose="02020603060405020304" pitchFamily="18" charset="0"/>
            </a:endParaRPr>
          </a:p>
        </p:txBody>
      </p:sp>
      <p:sp>
        <p:nvSpPr>
          <p:cNvPr id="14" name="Titre 1">
            <a:extLst>
              <a:ext uri="{FF2B5EF4-FFF2-40B4-BE49-F238E27FC236}">
                <a16:creationId xmlns:a16="http://schemas.microsoft.com/office/drawing/2014/main" id="{E40B74D3-82CD-E5A6-382C-22FA0364EC7B}"/>
              </a:ext>
            </a:extLst>
          </p:cNvPr>
          <p:cNvSpPr txBox="1">
            <a:spLocks/>
          </p:cNvSpPr>
          <p:nvPr/>
        </p:nvSpPr>
        <p:spPr>
          <a:xfrm>
            <a:off x="1273715" y="2695185"/>
            <a:ext cx="7729011"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000" dirty="0">
                <a:latin typeface="Times" panose="02020603060405020304" pitchFamily="18" charset="0"/>
              </a:rPr>
              <a:t>épreuve d’histoire-géographie (coefficient 1,5)-    </a:t>
            </a:r>
            <a:r>
              <a:rPr lang="fr-FR" sz="2800" dirty="0">
                <a:latin typeface="Times" panose="02020603060405020304" pitchFamily="18" charset="0"/>
              </a:rPr>
              <a:t>    enseignement moral et civique (coefficient 0,5)</a:t>
            </a:r>
            <a:endParaRPr lang="fr-FR" sz="2800" b="1" dirty="0">
              <a:latin typeface="Times" panose="02020603060405020304" pitchFamily="18" charset="0"/>
            </a:endParaRPr>
          </a:p>
        </p:txBody>
      </p:sp>
      <p:sp>
        <p:nvSpPr>
          <p:cNvPr id="15" name="Titre 1">
            <a:extLst>
              <a:ext uri="{FF2B5EF4-FFF2-40B4-BE49-F238E27FC236}">
                <a16:creationId xmlns:a16="http://schemas.microsoft.com/office/drawing/2014/main" id="{33A67985-9217-B955-F944-DC30D6EB91AC}"/>
              </a:ext>
            </a:extLst>
          </p:cNvPr>
          <p:cNvSpPr txBox="1">
            <a:spLocks/>
          </p:cNvSpPr>
          <p:nvPr/>
        </p:nvSpPr>
        <p:spPr>
          <a:xfrm>
            <a:off x="1258913" y="3402697"/>
            <a:ext cx="5943120"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000" dirty="0">
                <a:latin typeface="Times" panose="02020603060405020304" pitchFamily="18" charset="0"/>
              </a:rPr>
              <a:t>épreuve de sciences (coefficient 2)</a:t>
            </a:r>
            <a:endParaRPr lang="fr-FR" sz="3000" b="1" dirty="0">
              <a:latin typeface="Times" panose="02020603060405020304" pitchFamily="18" charset="0"/>
            </a:endParaRPr>
          </a:p>
        </p:txBody>
      </p:sp>
      <p:sp>
        <p:nvSpPr>
          <p:cNvPr id="16" name="Titre 1">
            <a:extLst>
              <a:ext uri="{FF2B5EF4-FFF2-40B4-BE49-F238E27FC236}">
                <a16:creationId xmlns:a16="http://schemas.microsoft.com/office/drawing/2014/main" id="{E14FB8D6-7097-7519-81CB-FEC92B412F11}"/>
              </a:ext>
            </a:extLst>
          </p:cNvPr>
          <p:cNvSpPr txBox="1">
            <a:spLocks/>
          </p:cNvSpPr>
          <p:nvPr/>
        </p:nvSpPr>
        <p:spPr>
          <a:xfrm>
            <a:off x="1364938" y="3880687"/>
            <a:ext cx="8058964"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500" dirty="0">
                <a:latin typeface="Times" panose="02020603060405020304" pitchFamily="18" charset="0"/>
              </a:rPr>
              <a:t>2 matières parmi : SVT, Sciences Physiques et Technologie</a:t>
            </a:r>
            <a:endParaRPr lang="fr-FR" sz="2500" b="1" dirty="0">
              <a:latin typeface="Times" panose="02020603060405020304" pitchFamily="18" charset="0"/>
            </a:endParaRPr>
          </a:p>
        </p:txBody>
      </p:sp>
      <p:sp>
        <p:nvSpPr>
          <p:cNvPr id="17" name="Titre 1">
            <a:extLst>
              <a:ext uri="{FF2B5EF4-FFF2-40B4-BE49-F238E27FC236}">
                <a16:creationId xmlns:a16="http://schemas.microsoft.com/office/drawing/2014/main" id="{5FBDE1BC-BA9D-CCF0-D172-DDEB7F0AAE0D}"/>
              </a:ext>
            </a:extLst>
          </p:cNvPr>
          <p:cNvSpPr txBox="1">
            <a:spLocks/>
          </p:cNvSpPr>
          <p:nvPr/>
        </p:nvSpPr>
        <p:spPr>
          <a:xfrm>
            <a:off x="1259632" y="4308838"/>
            <a:ext cx="3931603"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000" dirty="0">
                <a:solidFill>
                  <a:srgbClr val="000000"/>
                </a:solidFill>
                <a:latin typeface="Albertus Medium" panose="020E0602030304020304" pitchFamily="34" charset="0"/>
              </a:rPr>
              <a:t>•</a:t>
            </a:r>
            <a:r>
              <a:rPr lang="fr-FR" sz="2400" dirty="0">
                <a:solidFill>
                  <a:srgbClr val="000000"/>
                </a:solidFill>
                <a:latin typeface="Times" panose="02020603060405020304" pitchFamily="18" charset="0"/>
              </a:rPr>
              <a:t> </a:t>
            </a:r>
            <a:r>
              <a:rPr lang="fr-FR" sz="3000" dirty="0">
                <a:solidFill>
                  <a:srgbClr val="000000"/>
                </a:solidFill>
                <a:latin typeface="Times" panose="02020603060405020304" pitchFamily="18" charset="0"/>
              </a:rPr>
              <a:t>un </a:t>
            </a:r>
            <a:r>
              <a:rPr lang="fr-FR" sz="3000" dirty="0">
                <a:latin typeface="Times" panose="02020603060405020304" pitchFamily="18" charset="0"/>
              </a:rPr>
              <a:t>oral (coefficient 2)</a:t>
            </a:r>
            <a:endParaRPr lang="fr-FR" sz="3000" b="1" dirty="0">
              <a:latin typeface="Times" panose="02020603060405020304" pitchFamily="18" charset="0"/>
            </a:endParaRPr>
          </a:p>
        </p:txBody>
      </p:sp>
      <p:sp>
        <p:nvSpPr>
          <p:cNvPr id="18" name="Titre 1">
            <a:extLst>
              <a:ext uri="{FF2B5EF4-FFF2-40B4-BE49-F238E27FC236}">
                <a16:creationId xmlns:a16="http://schemas.microsoft.com/office/drawing/2014/main" id="{3A71D6AA-6993-E0A7-C7B1-3066E5124E20}"/>
              </a:ext>
            </a:extLst>
          </p:cNvPr>
          <p:cNvSpPr txBox="1">
            <a:spLocks/>
          </p:cNvSpPr>
          <p:nvPr/>
        </p:nvSpPr>
        <p:spPr>
          <a:xfrm>
            <a:off x="1374916" y="1019217"/>
            <a:ext cx="7704856"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000" dirty="0">
                <a:latin typeface="Times" panose="02020603060405020304" pitchFamily="18" charset="0"/>
              </a:rPr>
              <a:t>5 épreuves chacune notée sur 20 :</a:t>
            </a:r>
            <a:endParaRPr lang="fr-FR" sz="3000" b="1" u="sng" dirty="0">
              <a:latin typeface="Times" panose="02020603060405020304" pitchFamily="18" charset="0"/>
            </a:endParaRPr>
          </a:p>
        </p:txBody>
      </p:sp>
      <p:sp>
        <p:nvSpPr>
          <p:cNvPr id="19" name="Flèche : bas 18">
            <a:extLst>
              <a:ext uri="{FF2B5EF4-FFF2-40B4-BE49-F238E27FC236}">
                <a16:creationId xmlns:a16="http://schemas.microsoft.com/office/drawing/2014/main" id="{1A35789B-D62D-3568-6D4F-20F78B423952}"/>
              </a:ext>
            </a:extLst>
          </p:cNvPr>
          <p:cNvSpPr/>
          <p:nvPr/>
        </p:nvSpPr>
        <p:spPr>
          <a:xfrm>
            <a:off x="4674436" y="5001544"/>
            <a:ext cx="144015" cy="46356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itre 1">
            <a:extLst>
              <a:ext uri="{FF2B5EF4-FFF2-40B4-BE49-F238E27FC236}">
                <a16:creationId xmlns:a16="http://schemas.microsoft.com/office/drawing/2014/main" id="{4D919251-3334-0ED6-7147-9F253404EC82}"/>
              </a:ext>
            </a:extLst>
          </p:cNvPr>
          <p:cNvSpPr txBox="1">
            <a:spLocks/>
          </p:cNvSpPr>
          <p:nvPr/>
        </p:nvSpPr>
        <p:spPr>
          <a:xfrm>
            <a:off x="2802227" y="5329194"/>
            <a:ext cx="4032448"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800" dirty="0">
                <a:latin typeface="Times" panose="02020603060405020304" pitchFamily="18" charset="0"/>
              </a:rPr>
              <a:t>note (contrôle final) (/20)</a:t>
            </a:r>
            <a:endParaRPr lang="fr-FR" sz="2800" b="1" u="sng" dirty="0">
              <a:latin typeface="Times" panose="02020603060405020304" pitchFamily="18" charset="0"/>
            </a:endParaRPr>
          </a:p>
        </p:txBody>
      </p:sp>
    </p:spTree>
    <p:extLst>
      <p:ext uri="{BB962C8B-B14F-4D97-AF65-F5344CB8AC3E}">
        <p14:creationId xmlns:p14="http://schemas.microsoft.com/office/powerpoint/2010/main" val="1140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heckerboard(across)">
                                      <p:cBhvr>
                                        <p:cTn id="13" dur="500"/>
                                        <p:tgtEl>
                                          <p:spTgt spid="13"/>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heckerboard(across)">
                                      <p:cBhvr>
                                        <p:cTn id="16" dur="500"/>
                                        <p:tgtEl>
                                          <p:spTgt spid="14"/>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checkerboard(across)">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checkerboard(across)">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checkerboard(across)">
                                      <p:cBhvr>
                                        <p:cTn id="34" dur="500"/>
                                        <p:tgtEl>
                                          <p:spTgt spid="19"/>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checkerboard(across)">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animBg="1"/>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607B8249-A21A-04A4-8105-00FD00565204}"/>
              </a:ext>
            </a:extLst>
          </p:cNvPr>
          <p:cNvSpPr txBox="1"/>
          <p:nvPr/>
        </p:nvSpPr>
        <p:spPr>
          <a:xfrm>
            <a:off x="899592" y="2852936"/>
            <a:ext cx="7200800" cy="1015663"/>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Si la note finale est supérieure ou égale à 10/20, l’élève obtient le brevet.</a:t>
            </a:r>
          </a:p>
        </p:txBody>
      </p:sp>
      <p:sp>
        <p:nvSpPr>
          <p:cNvPr id="9" name="Titre 1">
            <a:extLst>
              <a:ext uri="{FF2B5EF4-FFF2-40B4-BE49-F238E27FC236}">
                <a16:creationId xmlns:a16="http://schemas.microsoft.com/office/drawing/2014/main" id="{E1554FAA-AC96-78D9-27FE-AED31CB34E69}"/>
              </a:ext>
            </a:extLst>
          </p:cNvPr>
          <p:cNvSpPr txBox="1">
            <a:spLocks/>
          </p:cNvSpPr>
          <p:nvPr/>
        </p:nvSpPr>
        <p:spPr>
          <a:xfrm>
            <a:off x="935105" y="1924383"/>
            <a:ext cx="7776864"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000" dirty="0">
                <a:latin typeface="Times" panose="02020603060405020304" pitchFamily="18" charset="0"/>
              </a:rPr>
              <a:t>note finale = note (CC) </a:t>
            </a:r>
            <a:r>
              <a:rPr lang="en-GB" sz="3000" dirty="0">
                <a:sym typeface="Symbol" panose="05050102010706020507" pitchFamily="18" charset="2"/>
              </a:rPr>
              <a:t> </a:t>
            </a:r>
            <a:r>
              <a:rPr lang="fr-FR" sz="3000" dirty="0">
                <a:latin typeface="Times" panose="02020603060405020304" pitchFamily="18" charset="0"/>
              </a:rPr>
              <a:t>0,4 + note (CF) </a:t>
            </a:r>
            <a:r>
              <a:rPr lang="en-GB" sz="3000" dirty="0">
                <a:sym typeface="Symbol" panose="05050102010706020507" pitchFamily="18" charset="2"/>
              </a:rPr>
              <a:t> </a:t>
            </a:r>
            <a:r>
              <a:rPr lang="fr-FR" sz="3000" dirty="0">
                <a:latin typeface="Times" panose="02020603060405020304" pitchFamily="18" charset="0"/>
              </a:rPr>
              <a:t>0,6</a:t>
            </a:r>
            <a:endParaRPr lang="fr-FR" sz="3000" b="1" u="sng" dirty="0">
              <a:latin typeface="Times" panose="02020603060405020304" pitchFamily="18" charset="0"/>
            </a:endParaRPr>
          </a:p>
        </p:txBody>
      </p:sp>
      <p:sp>
        <p:nvSpPr>
          <p:cNvPr id="14" name="ZoneTexte 13">
            <a:extLst>
              <a:ext uri="{FF2B5EF4-FFF2-40B4-BE49-F238E27FC236}">
                <a16:creationId xmlns:a16="http://schemas.microsoft.com/office/drawing/2014/main" id="{8E2524E8-C588-B867-B5AE-3541F922153A}"/>
              </a:ext>
            </a:extLst>
          </p:cNvPr>
          <p:cNvSpPr txBox="1"/>
          <p:nvPr/>
        </p:nvSpPr>
        <p:spPr>
          <a:xfrm>
            <a:off x="1232017" y="447055"/>
            <a:ext cx="7488832" cy="1477328"/>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Moyenne des notes </a:t>
            </a:r>
            <a:r>
              <a:rPr lang="fr-FR" sz="3000" dirty="0">
                <a:solidFill>
                  <a:srgbClr val="000000"/>
                </a:solidFill>
                <a:latin typeface="Times" panose="02020603060405020304" pitchFamily="18" charset="0"/>
              </a:rPr>
              <a:t>du </a:t>
            </a:r>
            <a:r>
              <a:rPr lang="fr-FR" sz="3000" b="0" i="0" dirty="0">
                <a:solidFill>
                  <a:srgbClr val="000000"/>
                </a:solidFill>
                <a:effectLst/>
                <a:latin typeface="Times" panose="02020603060405020304" pitchFamily="18" charset="0"/>
              </a:rPr>
              <a:t>contrôle continu et des épreuves finales en tenant compte des </a:t>
            </a:r>
          </a:p>
          <a:p>
            <a:r>
              <a:rPr lang="fr-FR" sz="3000" b="0" i="0" dirty="0">
                <a:solidFill>
                  <a:srgbClr val="000000"/>
                </a:solidFill>
                <a:effectLst/>
                <a:latin typeface="Times" panose="02020603060405020304" pitchFamily="18" charset="0"/>
              </a:rPr>
              <a:t>pourcentages :</a:t>
            </a:r>
          </a:p>
        </p:txBody>
      </p:sp>
    </p:spTree>
    <p:extLst>
      <p:ext uri="{BB962C8B-B14F-4D97-AF65-F5344CB8AC3E}">
        <p14:creationId xmlns:p14="http://schemas.microsoft.com/office/powerpoint/2010/main" val="129349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a:extLst>
              <a:ext uri="{FF2B5EF4-FFF2-40B4-BE49-F238E27FC236}">
                <a16:creationId xmlns:a16="http://schemas.microsoft.com/office/drawing/2014/main" id="{AADBB38D-5285-E53A-FA97-A205C5131C5C}"/>
              </a:ext>
            </a:extLst>
          </p:cNvPr>
          <p:cNvSpPr txBox="1"/>
          <p:nvPr/>
        </p:nvSpPr>
        <p:spPr>
          <a:xfrm>
            <a:off x="1129410" y="186645"/>
            <a:ext cx="2078372" cy="553998"/>
          </a:xfrm>
          <a:prstGeom prst="rect">
            <a:avLst/>
          </a:prstGeom>
          <a:noFill/>
        </p:spPr>
        <p:txBody>
          <a:bodyPr wrap="square">
            <a:spAutoFit/>
          </a:bodyPr>
          <a:lstStyle/>
          <a:p>
            <a:r>
              <a:rPr lang="fr-FR" sz="3000" b="1" i="0" u="sng" dirty="0">
                <a:solidFill>
                  <a:srgbClr val="000000"/>
                </a:solidFill>
                <a:effectLst/>
                <a:latin typeface="Times" panose="02020603060405020304" pitchFamily="18" charset="0"/>
              </a:rPr>
              <a:t>Mentions</a:t>
            </a:r>
            <a:r>
              <a:rPr lang="fr-FR" sz="3000" b="1" i="0" dirty="0">
                <a:solidFill>
                  <a:srgbClr val="000000"/>
                </a:solidFill>
                <a:effectLst/>
                <a:latin typeface="Times" panose="02020603060405020304" pitchFamily="18" charset="0"/>
              </a:rPr>
              <a:t> : </a:t>
            </a:r>
          </a:p>
        </p:txBody>
      </p:sp>
      <p:sp>
        <p:nvSpPr>
          <p:cNvPr id="11" name="ZoneTexte 10">
            <a:extLst>
              <a:ext uri="{FF2B5EF4-FFF2-40B4-BE49-F238E27FC236}">
                <a16:creationId xmlns:a16="http://schemas.microsoft.com/office/drawing/2014/main" id="{3484962A-CDB3-1280-ACF6-62ABA2AE37E9}"/>
              </a:ext>
            </a:extLst>
          </p:cNvPr>
          <p:cNvSpPr txBox="1"/>
          <p:nvPr/>
        </p:nvSpPr>
        <p:spPr>
          <a:xfrm>
            <a:off x="1115616" y="836712"/>
            <a:ext cx="7200800" cy="1015663"/>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 </a:t>
            </a:r>
            <a:r>
              <a:rPr lang="fr-FR" sz="3000" b="1" i="0" dirty="0">
                <a:solidFill>
                  <a:srgbClr val="000000"/>
                </a:solidFill>
                <a:effectLst/>
                <a:latin typeface="Times" panose="02020603060405020304" pitchFamily="18" charset="0"/>
              </a:rPr>
              <a:t>Assez bien</a:t>
            </a:r>
            <a:r>
              <a:rPr lang="fr-FR" sz="3000" b="0" i="0" dirty="0">
                <a:solidFill>
                  <a:srgbClr val="000000"/>
                </a:solidFill>
                <a:effectLst/>
                <a:latin typeface="Times" panose="02020603060405020304" pitchFamily="18" charset="0"/>
              </a:rPr>
              <a:t> si la note finale est comprise entre 12/20 et 14/20 </a:t>
            </a:r>
          </a:p>
        </p:txBody>
      </p:sp>
      <p:sp>
        <p:nvSpPr>
          <p:cNvPr id="12" name="ZoneTexte 11">
            <a:extLst>
              <a:ext uri="{FF2B5EF4-FFF2-40B4-BE49-F238E27FC236}">
                <a16:creationId xmlns:a16="http://schemas.microsoft.com/office/drawing/2014/main" id="{E7778D7A-59F4-2A58-0C89-1F5B837B8CD4}"/>
              </a:ext>
            </a:extLst>
          </p:cNvPr>
          <p:cNvSpPr txBox="1"/>
          <p:nvPr/>
        </p:nvSpPr>
        <p:spPr>
          <a:xfrm>
            <a:off x="1115616" y="1729686"/>
            <a:ext cx="6552728" cy="1015663"/>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 </a:t>
            </a:r>
            <a:r>
              <a:rPr lang="fr-FR" sz="3000" b="1" i="0" dirty="0">
                <a:solidFill>
                  <a:srgbClr val="000000"/>
                </a:solidFill>
                <a:effectLst/>
                <a:latin typeface="Times" panose="02020603060405020304" pitchFamily="18" charset="0"/>
              </a:rPr>
              <a:t>Bien</a:t>
            </a:r>
            <a:r>
              <a:rPr lang="fr-FR" sz="3000" b="0" i="0" dirty="0">
                <a:solidFill>
                  <a:srgbClr val="000000"/>
                </a:solidFill>
                <a:effectLst/>
                <a:latin typeface="Times" panose="02020603060405020304" pitchFamily="18" charset="0"/>
              </a:rPr>
              <a:t> si la </a:t>
            </a:r>
            <a:r>
              <a:rPr lang="fr-FR" sz="3000" dirty="0">
                <a:solidFill>
                  <a:srgbClr val="000000"/>
                </a:solidFill>
                <a:latin typeface="Times" panose="02020603060405020304" pitchFamily="18" charset="0"/>
              </a:rPr>
              <a:t>note finale</a:t>
            </a:r>
            <a:r>
              <a:rPr lang="fr-FR" sz="3000" b="0" i="0" dirty="0">
                <a:solidFill>
                  <a:srgbClr val="000000"/>
                </a:solidFill>
                <a:effectLst/>
                <a:latin typeface="Times" panose="02020603060405020304" pitchFamily="18" charset="0"/>
              </a:rPr>
              <a:t> est comprise entre 14/20 et 16/20 </a:t>
            </a:r>
          </a:p>
        </p:txBody>
      </p:sp>
      <p:sp>
        <p:nvSpPr>
          <p:cNvPr id="13" name="ZoneTexte 12">
            <a:extLst>
              <a:ext uri="{FF2B5EF4-FFF2-40B4-BE49-F238E27FC236}">
                <a16:creationId xmlns:a16="http://schemas.microsoft.com/office/drawing/2014/main" id="{29646731-AC91-643D-7E26-AD7282E98855}"/>
              </a:ext>
            </a:extLst>
          </p:cNvPr>
          <p:cNvSpPr txBox="1"/>
          <p:nvPr/>
        </p:nvSpPr>
        <p:spPr>
          <a:xfrm>
            <a:off x="1115616" y="2622660"/>
            <a:ext cx="7200800" cy="1015663"/>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 </a:t>
            </a:r>
            <a:r>
              <a:rPr lang="fr-FR" sz="3000" b="1" i="0" dirty="0">
                <a:solidFill>
                  <a:srgbClr val="000000"/>
                </a:solidFill>
                <a:effectLst/>
                <a:latin typeface="Times" panose="02020603060405020304" pitchFamily="18" charset="0"/>
              </a:rPr>
              <a:t>Très bien</a:t>
            </a:r>
            <a:r>
              <a:rPr lang="fr-FR" sz="3000" b="0" i="0" dirty="0">
                <a:solidFill>
                  <a:srgbClr val="000000"/>
                </a:solidFill>
                <a:effectLst/>
                <a:latin typeface="Times" panose="02020603060405020304" pitchFamily="18" charset="0"/>
              </a:rPr>
              <a:t> si la </a:t>
            </a:r>
            <a:r>
              <a:rPr lang="fr-FR" sz="3000" dirty="0">
                <a:solidFill>
                  <a:srgbClr val="000000"/>
                </a:solidFill>
                <a:latin typeface="Times" panose="02020603060405020304" pitchFamily="18" charset="0"/>
              </a:rPr>
              <a:t>note finale</a:t>
            </a:r>
            <a:r>
              <a:rPr lang="fr-FR" sz="3000" b="0" i="0" dirty="0">
                <a:solidFill>
                  <a:srgbClr val="000000"/>
                </a:solidFill>
                <a:effectLst/>
                <a:latin typeface="Times" panose="02020603060405020304" pitchFamily="18" charset="0"/>
              </a:rPr>
              <a:t> est comprise entre 16/20 et 18/20 </a:t>
            </a:r>
          </a:p>
        </p:txBody>
      </p:sp>
      <p:sp>
        <p:nvSpPr>
          <p:cNvPr id="9" name="ZoneTexte 8">
            <a:extLst>
              <a:ext uri="{FF2B5EF4-FFF2-40B4-BE49-F238E27FC236}">
                <a16:creationId xmlns:a16="http://schemas.microsoft.com/office/drawing/2014/main" id="{A4F6F17E-AD82-6C8A-D334-570B5F45054D}"/>
              </a:ext>
            </a:extLst>
          </p:cNvPr>
          <p:cNvSpPr txBox="1"/>
          <p:nvPr/>
        </p:nvSpPr>
        <p:spPr>
          <a:xfrm>
            <a:off x="1124487" y="3605036"/>
            <a:ext cx="7200800" cy="1015663"/>
          </a:xfrm>
          <a:prstGeom prst="rect">
            <a:avLst/>
          </a:prstGeom>
          <a:noFill/>
        </p:spPr>
        <p:txBody>
          <a:bodyPr wrap="square">
            <a:spAutoFit/>
          </a:bodyPr>
          <a:lstStyle/>
          <a:p>
            <a:r>
              <a:rPr lang="fr-FR" sz="3000" b="0" i="0" dirty="0">
                <a:solidFill>
                  <a:srgbClr val="000000"/>
                </a:solidFill>
                <a:effectLst/>
                <a:latin typeface="Times" panose="02020603060405020304" pitchFamily="18" charset="0"/>
              </a:rPr>
              <a:t>- </a:t>
            </a:r>
            <a:r>
              <a:rPr lang="fr-FR" sz="3000" b="1" i="0" dirty="0">
                <a:solidFill>
                  <a:srgbClr val="000000"/>
                </a:solidFill>
                <a:effectLst/>
                <a:latin typeface="Times" panose="02020603060405020304" pitchFamily="18" charset="0"/>
              </a:rPr>
              <a:t>Très bien avec félicitations du jury</a:t>
            </a:r>
            <a:r>
              <a:rPr lang="fr-FR" sz="3000" b="0" i="0" dirty="0">
                <a:solidFill>
                  <a:srgbClr val="000000"/>
                </a:solidFill>
                <a:effectLst/>
                <a:latin typeface="Times" panose="02020603060405020304" pitchFamily="18" charset="0"/>
              </a:rPr>
              <a:t> si la </a:t>
            </a:r>
            <a:r>
              <a:rPr lang="fr-FR" sz="3000" dirty="0">
                <a:solidFill>
                  <a:srgbClr val="000000"/>
                </a:solidFill>
                <a:latin typeface="Times" panose="02020603060405020304" pitchFamily="18" charset="0"/>
              </a:rPr>
              <a:t>note finale</a:t>
            </a:r>
            <a:r>
              <a:rPr lang="fr-FR" sz="3000" b="0" i="0" dirty="0">
                <a:solidFill>
                  <a:srgbClr val="000000"/>
                </a:solidFill>
                <a:effectLst/>
                <a:latin typeface="Times" panose="02020603060405020304" pitchFamily="18" charset="0"/>
              </a:rPr>
              <a:t> est supérieure ou égale</a:t>
            </a:r>
            <a:r>
              <a:rPr lang="fr-FR" sz="3000" dirty="0">
                <a:solidFill>
                  <a:srgbClr val="000000"/>
                </a:solidFill>
                <a:latin typeface="Times" panose="02020603060405020304" pitchFamily="18" charset="0"/>
              </a:rPr>
              <a:t> à </a:t>
            </a:r>
            <a:r>
              <a:rPr lang="fr-FR" sz="3000" b="0" i="0" dirty="0">
                <a:solidFill>
                  <a:srgbClr val="000000"/>
                </a:solidFill>
                <a:effectLst/>
                <a:latin typeface="Times" panose="02020603060405020304" pitchFamily="18" charset="0"/>
              </a:rPr>
              <a:t>18/20 </a:t>
            </a:r>
          </a:p>
        </p:txBody>
      </p:sp>
    </p:spTree>
    <p:extLst>
      <p:ext uri="{BB962C8B-B14F-4D97-AF65-F5344CB8AC3E}">
        <p14:creationId xmlns:p14="http://schemas.microsoft.com/office/powerpoint/2010/main" val="3691495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6F8B49B-5995-D071-58ED-A826E48986C8}"/>
              </a:ext>
            </a:extLst>
          </p:cNvPr>
          <p:cNvSpPr txBox="1"/>
          <p:nvPr/>
        </p:nvSpPr>
        <p:spPr>
          <a:xfrm>
            <a:off x="827584" y="968768"/>
            <a:ext cx="7776864" cy="1477328"/>
          </a:xfrm>
          <a:prstGeom prst="rect">
            <a:avLst/>
          </a:prstGeom>
          <a:noFill/>
        </p:spPr>
        <p:txBody>
          <a:bodyPr wrap="square">
            <a:spAutoFit/>
          </a:bodyPr>
          <a:lstStyle/>
          <a:p>
            <a:r>
              <a:rPr lang="fr-FR" sz="3000" i="0" dirty="0">
                <a:effectLst/>
                <a:latin typeface="Times" panose="02020603060405020304" pitchFamily="18" charset="0"/>
              </a:rPr>
              <a:t>L’obtention du brevet </a:t>
            </a:r>
            <a:r>
              <a:rPr lang="fr-FR" sz="3000" b="1" i="0" u="sng" dirty="0">
                <a:effectLst/>
                <a:latin typeface="Times" panose="02020603060405020304" pitchFamily="18" charset="0"/>
              </a:rPr>
              <a:t>n’est pas obligatoire</a:t>
            </a:r>
            <a:r>
              <a:rPr lang="fr-FR" sz="3000" b="1" i="0" dirty="0">
                <a:effectLst/>
                <a:latin typeface="Times" panose="02020603060405020304" pitchFamily="18" charset="0"/>
              </a:rPr>
              <a:t> </a:t>
            </a:r>
            <a:r>
              <a:rPr lang="fr-FR" sz="3000" i="0" dirty="0">
                <a:effectLst/>
                <a:latin typeface="Times" panose="02020603060405020304" pitchFamily="18" charset="0"/>
              </a:rPr>
              <a:t>pour un passage en 2</a:t>
            </a:r>
            <a:r>
              <a:rPr lang="fr-FR" sz="3000" i="0" baseline="30000" dirty="0">
                <a:effectLst/>
                <a:latin typeface="Times" panose="02020603060405020304" pitchFamily="18" charset="0"/>
              </a:rPr>
              <a:t>nde</a:t>
            </a:r>
            <a:r>
              <a:rPr lang="fr-FR" sz="3000" i="0" dirty="0">
                <a:effectLst/>
                <a:latin typeface="Times" panose="02020603060405020304" pitchFamily="18" charset="0"/>
              </a:rPr>
              <a:t> générale et technologique ou en voie professionnelle</a:t>
            </a:r>
          </a:p>
        </p:txBody>
      </p:sp>
      <p:sp>
        <p:nvSpPr>
          <p:cNvPr id="5" name="ZoneTexte 4">
            <a:extLst>
              <a:ext uri="{FF2B5EF4-FFF2-40B4-BE49-F238E27FC236}">
                <a16:creationId xmlns:a16="http://schemas.microsoft.com/office/drawing/2014/main" id="{81AB2893-1B1C-2452-5ECF-5B0B93CCE774}"/>
              </a:ext>
            </a:extLst>
          </p:cNvPr>
          <p:cNvSpPr txBox="1"/>
          <p:nvPr/>
        </p:nvSpPr>
        <p:spPr>
          <a:xfrm>
            <a:off x="1043608" y="404664"/>
            <a:ext cx="1894901" cy="553998"/>
          </a:xfrm>
          <a:prstGeom prst="rect">
            <a:avLst/>
          </a:prstGeom>
          <a:noFill/>
        </p:spPr>
        <p:txBody>
          <a:bodyPr wrap="square">
            <a:spAutoFit/>
          </a:bodyPr>
          <a:lstStyle/>
          <a:p>
            <a:r>
              <a:rPr lang="fr-FR" sz="3000" b="1" i="0" u="sng" dirty="0">
                <a:effectLst/>
                <a:latin typeface="Times" panose="02020603060405020304" pitchFamily="18" charset="0"/>
              </a:rPr>
              <a:t>A noter</a:t>
            </a:r>
            <a:r>
              <a:rPr lang="fr-FR" sz="3000" b="1" i="0" dirty="0">
                <a:effectLst/>
                <a:latin typeface="Times" panose="02020603060405020304" pitchFamily="18" charset="0"/>
              </a:rPr>
              <a:t> :</a:t>
            </a:r>
          </a:p>
        </p:txBody>
      </p:sp>
    </p:spTree>
    <p:extLst>
      <p:ext uri="{BB962C8B-B14F-4D97-AF65-F5344CB8AC3E}">
        <p14:creationId xmlns:p14="http://schemas.microsoft.com/office/powerpoint/2010/main" val="2548447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C0A989B-8B4E-4C72-00E0-5AE50F69A403}"/>
              </a:ext>
            </a:extLst>
          </p:cNvPr>
          <p:cNvPicPr>
            <a:picLocks noChangeAspect="1"/>
          </p:cNvPicPr>
          <p:nvPr/>
        </p:nvPicPr>
        <p:blipFill>
          <a:blip r:embed="rId2"/>
          <a:stretch>
            <a:fillRect/>
          </a:stretch>
        </p:blipFill>
        <p:spPr>
          <a:xfrm>
            <a:off x="1115616" y="332656"/>
            <a:ext cx="7939173" cy="5616624"/>
          </a:xfrm>
          <a:prstGeom prst="rect">
            <a:avLst/>
          </a:prstGeom>
        </p:spPr>
      </p:pic>
    </p:spTree>
    <p:extLst>
      <p:ext uri="{BB962C8B-B14F-4D97-AF65-F5344CB8AC3E}">
        <p14:creationId xmlns:p14="http://schemas.microsoft.com/office/powerpoint/2010/main" val="144910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741D008-EDBB-7D65-8B17-7C07F7902A09}"/>
              </a:ext>
            </a:extLst>
          </p:cNvPr>
          <p:cNvSpPr txBox="1">
            <a:spLocks/>
          </p:cNvSpPr>
          <p:nvPr/>
        </p:nvSpPr>
        <p:spPr>
          <a:xfrm>
            <a:off x="1187624" y="260648"/>
            <a:ext cx="7704856"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000" u="sng" dirty="0">
                <a:latin typeface="Times" panose="02020603060405020304" pitchFamily="18" charset="0"/>
              </a:rPr>
              <a:t>Exemple</a:t>
            </a:r>
            <a:r>
              <a:rPr lang="fr-FR" sz="3000" dirty="0">
                <a:latin typeface="Times" panose="02020603060405020304" pitchFamily="18" charset="0"/>
              </a:rPr>
              <a:t> : voici les résultats obtenus par un élève de 3</a:t>
            </a:r>
            <a:r>
              <a:rPr lang="fr-FR" sz="3000" baseline="30000" dirty="0">
                <a:latin typeface="Times" panose="02020603060405020304" pitchFamily="18" charset="0"/>
              </a:rPr>
              <a:t>ème</a:t>
            </a:r>
            <a:r>
              <a:rPr lang="fr-FR" sz="3000" dirty="0">
                <a:latin typeface="Times" panose="02020603060405020304" pitchFamily="18" charset="0"/>
              </a:rPr>
              <a:t> </a:t>
            </a:r>
          </a:p>
        </p:txBody>
      </p:sp>
      <p:sp>
        <p:nvSpPr>
          <p:cNvPr id="15" name="ZoneTexte 14">
            <a:extLst>
              <a:ext uri="{FF2B5EF4-FFF2-40B4-BE49-F238E27FC236}">
                <a16:creationId xmlns:a16="http://schemas.microsoft.com/office/drawing/2014/main" id="{58A3AD9F-368D-5083-856C-62D50FA0CCC4}"/>
              </a:ext>
            </a:extLst>
          </p:cNvPr>
          <p:cNvSpPr txBox="1"/>
          <p:nvPr/>
        </p:nvSpPr>
        <p:spPr>
          <a:xfrm>
            <a:off x="539552" y="4563901"/>
            <a:ext cx="5481960" cy="553998"/>
          </a:xfrm>
          <a:prstGeom prst="rect">
            <a:avLst/>
          </a:prstGeom>
          <a:noFill/>
        </p:spPr>
        <p:txBody>
          <a:bodyPr wrap="square">
            <a:spAutoFit/>
          </a:bodyPr>
          <a:lstStyle/>
          <a:p>
            <a:r>
              <a:rPr lang="fr-FR" sz="3000" dirty="0">
                <a:latin typeface="Times" panose="02020603060405020304" pitchFamily="18" charset="0"/>
              </a:rPr>
              <a:t>note (contrôle continu) </a:t>
            </a:r>
            <a:r>
              <a:rPr lang="fr-FR" sz="3000" dirty="0">
                <a:latin typeface="Times New Roman" panose="02020603050405020304" pitchFamily="18" charset="0"/>
                <a:cs typeface="Times New Roman" panose="02020603050405020304" pitchFamily="18" charset="0"/>
              </a:rPr>
              <a:t>≈ 12,91</a:t>
            </a:r>
            <a:r>
              <a:rPr lang="fr-FR" sz="3000" dirty="0"/>
              <a:t> </a:t>
            </a:r>
            <a:r>
              <a:rPr lang="fr-FR" sz="3000" dirty="0">
                <a:latin typeface="Times" panose="02020603060405020304" pitchFamily="18" charset="0"/>
              </a:rPr>
              <a:t> </a:t>
            </a:r>
            <a:endParaRPr lang="fr-FR" sz="3000" dirty="0"/>
          </a:p>
        </p:txBody>
      </p:sp>
      <p:grpSp>
        <p:nvGrpSpPr>
          <p:cNvPr id="2" name="Groupe 1">
            <a:extLst>
              <a:ext uri="{FF2B5EF4-FFF2-40B4-BE49-F238E27FC236}">
                <a16:creationId xmlns:a16="http://schemas.microsoft.com/office/drawing/2014/main" id="{0D7E1D5C-087B-CF40-620C-D9BF0567EF21}"/>
              </a:ext>
            </a:extLst>
          </p:cNvPr>
          <p:cNvGrpSpPr/>
          <p:nvPr/>
        </p:nvGrpSpPr>
        <p:grpSpPr>
          <a:xfrm>
            <a:off x="881639" y="1135777"/>
            <a:ext cx="7600950" cy="2485358"/>
            <a:chOff x="881639" y="1135777"/>
            <a:chExt cx="7600950" cy="2485358"/>
          </a:xfrm>
        </p:grpSpPr>
        <p:sp>
          <p:nvSpPr>
            <p:cNvPr id="5" name="Titre 1">
              <a:extLst>
                <a:ext uri="{FF2B5EF4-FFF2-40B4-BE49-F238E27FC236}">
                  <a16:creationId xmlns:a16="http://schemas.microsoft.com/office/drawing/2014/main" id="{86F4022F-517B-ACD3-AC6D-9365EFDCD7BB}"/>
                </a:ext>
              </a:extLst>
            </p:cNvPr>
            <p:cNvSpPr txBox="1">
              <a:spLocks/>
            </p:cNvSpPr>
            <p:nvPr/>
          </p:nvSpPr>
          <p:spPr>
            <a:xfrm>
              <a:off x="900387" y="1628800"/>
              <a:ext cx="3744416"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500" u="sng" dirty="0">
                  <a:latin typeface="Times" panose="02020603060405020304" pitchFamily="18" charset="0"/>
                </a:rPr>
                <a:t>Moyennes annuelles</a:t>
              </a:r>
              <a:r>
                <a:rPr lang="fr-FR" sz="2500" dirty="0">
                  <a:latin typeface="Times" panose="02020603060405020304" pitchFamily="18" charset="0"/>
                </a:rPr>
                <a:t> :</a:t>
              </a:r>
            </a:p>
          </p:txBody>
        </p:sp>
        <p:sp>
          <p:nvSpPr>
            <p:cNvPr id="11" name="ZoneTexte 10">
              <a:extLst>
                <a:ext uri="{FF2B5EF4-FFF2-40B4-BE49-F238E27FC236}">
                  <a16:creationId xmlns:a16="http://schemas.microsoft.com/office/drawing/2014/main" id="{50B4E534-7E11-8F41-960C-84DE691CF30F}"/>
                </a:ext>
              </a:extLst>
            </p:cNvPr>
            <p:cNvSpPr txBox="1"/>
            <p:nvPr/>
          </p:nvSpPr>
          <p:spPr>
            <a:xfrm>
              <a:off x="1034726" y="1135777"/>
              <a:ext cx="3105226" cy="553998"/>
            </a:xfrm>
            <a:prstGeom prst="rect">
              <a:avLst/>
            </a:prstGeom>
            <a:noFill/>
          </p:spPr>
          <p:txBody>
            <a:bodyPr wrap="square">
              <a:spAutoFit/>
            </a:bodyPr>
            <a:lstStyle/>
            <a:p>
              <a:r>
                <a:rPr lang="fr-FR" sz="3000" b="1" u="sng" dirty="0">
                  <a:latin typeface="Times" panose="02020603060405020304" pitchFamily="18" charset="0"/>
                </a:rPr>
                <a:t>Contrôle continu</a:t>
              </a:r>
              <a:endParaRPr lang="fr-FR" sz="3000" u="sng" dirty="0"/>
            </a:p>
          </p:txBody>
        </p:sp>
        <p:pic>
          <p:nvPicPr>
            <p:cNvPr id="3" name="Image 2">
              <a:extLst>
                <a:ext uri="{FF2B5EF4-FFF2-40B4-BE49-F238E27FC236}">
                  <a16:creationId xmlns:a16="http://schemas.microsoft.com/office/drawing/2014/main" id="{BB6E7956-6BF0-AACB-520A-ACC3D932997C}"/>
                </a:ext>
              </a:extLst>
            </p:cNvPr>
            <p:cNvPicPr>
              <a:picLocks noChangeAspect="1"/>
            </p:cNvPicPr>
            <p:nvPr/>
          </p:nvPicPr>
          <p:blipFill>
            <a:blip r:embed="rId2"/>
            <a:stretch>
              <a:fillRect/>
            </a:stretch>
          </p:blipFill>
          <p:spPr>
            <a:xfrm>
              <a:off x="881639" y="2350113"/>
              <a:ext cx="7600950" cy="571500"/>
            </a:xfrm>
            <a:prstGeom prst="rect">
              <a:avLst/>
            </a:prstGeom>
          </p:spPr>
        </p:pic>
        <p:pic>
          <p:nvPicPr>
            <p:cNvPr id="7" name="Image 6">
              <a:extLst>
                <a:ext uri="{FF2B5EF4-FFF2-40B4-BE49-F238E27FC236}">
                  <a16:creationId xmlns:a16="http://schemas.microsoft.com/office/drawing/2014/main" id="{A32B3C1D-457D-243A-00D6-49295701A6BC}"/>
                </a:ext>
              </a:extLst>
            </p:cNvPr>
            <p:cNvPicPr>
              <a:picLocks noChangeAspect="1"/>
            </p:cNvPicPr>
            <p:nvPr/>
          </p:nvPicPr>
          <p:blipFill>
            <a:blip r:embed="rId3"/>
            <a:stretch>
              <a:fillRect/>
            </a:stretch>
          </p:blipFill>
          <p:spPr>
            <a:xfrm>
              <a:off x="906292" y="3059160"/>
              <a:ext cx="7172325" cy="561975"/>
            </a:xfrm>
            <a:prstGeom prst="rect">
              <a:avLst/>
            </a:prstGeom>
          </p:spPr>
        </p:pic>
      </p:grpSp>
      <p:pic>
        <p:nvPicPr>
          <p:cNvPr id="20" name="Image 19">
            <a:extLst>
              <a:ext uri="{FF2B5EF4-FFF2-40B4-BE49-F238E27FC236}">
                <a16:creationId xmlns:a16="http://schemas.microsoft.com/office/drawing/2014/main" id="{5CBDD786-682B-64B5-EB1C-E776F08BDF9E}"/>
              </a:ext>
            </a:extLst>
          </p:cNvPr>
          <p:cNvPicPr>
            <a:picLocks noChangeAspect="1"/>
          </p:cNvPicPr>
          <p:nvPr/>
        </p:nvPicPr>
        <p:blipFill>
          <a:blip r:embed="rId4"/>
          <a:stretch>
            <a:fillRect/>
          </a:stretch>
        </p:blipFill>
        <p:spPr>
          <a:xfrm>
            <a:off x="763365" y="3864379"/>
            <a:ext cx="7762875" cy="590550"/>
          </a:xfrm>
          <a:prstGeom prst="rect">
            <a:avLst/>
          </a:prstGeom>
        </p:spPr>
      </p:pic>
    </p:spTree>
    <p:extLst>
      <p:ext uri="{BB962C8B-B14F-4D97-AF65-F5344CB8AC3E}">
        <p14:creationId xmlns:p14="http://schemas.microsoft.com/office/powerpoint/2010/main" val="150130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heckerboard(across)">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heckerboard(across)">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F8FF4-221B-A3F6-854B-2B3295296010}"/>
            </a:ext>
          </a:extLst>
        </p:cNvPr>
        <p:cNvGrpSpPr/>
        <p:nvPr/>
      </p:nvGrpSpPr>
      <p:grpSpPr>
        <a:xfrm>
          <a:off x="0" y="0"/>
          <a:ext cx="0" cy="0"/>
          <a:chOff x="0" y="0"/>
          <a:chExt cx="0" cy="0"/>
        </a:xfrm>
      </p:grpSpPr>
      <p:sp>
        <p:nvSpPr>
          <p:cNvPr id="11" name="ZoneTexte 10">
            <a:extLst>
              <a:ext uri="{FF2B5EF4-FFF2-40B4-BE49-F238E27FC236}">
                <a16:creationId xmlns:a16="http://schemas.microsoft.com/office/drawing/2014/main" id="{38413FA3-02F7-7290-19A6-7E6CA731A257}"/>
              </a:ext>
            </a:extLst>
          </p:cNvPr>
          <p:cNvSpPr txBox="1"/>
          <p:nvPr/>
        </p:nvSpPr>
        <p:spPr>
          <a:xfrm>
            <a:off x="1049517" y="-43720"/>
            <a:ext cx="4032448" cy="553998"/>
          </a:xfrm>
          <a:prstGeom prst="rect">
            <a:avLst/>
          </a:prstGeom>
          <a:noFill/>
        </p:spPr>
        <p:txBody>
          <a:bodyPr wrap="square">
            <a:spAutoFit/>
          </a:bodyPr>
          <a:lstStyle/>
          <a:p>
            <a:r>
              <a:rPr lang="fr-FR" sz="3000" b="1" u="sng" dirty="0">
                <a:latin typeface="Times" panose="02020603060405020304" pitchFamily="18" charset="0"/>
              </a:rPr>
              <a:t>Contrôle final</a:t>
            </a:r>
            <a:endParaRPr lang="fr-FR" sz="3000" u="sng" dirty="0"/>
          </a:p>
        </p:txBody>
      </p:sp>
      <p:sp>
        <p:nvSpPr>
          <p:cNvPr id="3" name="ZoneTexte 2">
            <a:extLst>
              <a:ext uri="{FF2B5EF4-FFF2-40B4-BE49-F238E27FC236}">
                <a16:creationId xmlns:a16="http://schemas.microsoft.com/office/drawing/2014/main" id="{AEF89577-076A-4390-20F9-0EA234DF346F}"/>
              </a:ext>
            </a:extLst>
          </p:cNvPr>
          <p:cNvSpPr txBox="1"/>
          <p:nvPr/>
        </p:nvSpPr>
        <p:spPr>
          <a:xfrm>
            <a:off x="1007113" y="447582"/>
            <a:ext cx="5481960" cy="553998"/>
          </a:xfrm>
          <a:prstGeom prst="rect">
            <a:avLst/>
          </a:prstGeom>
          <a:noFill/>
        </p:spPr>
        <p:txBody>
          <a:bodyPr wrap="square">
            <a:spAutoFit/>
          </a:bodyPr>
          <a:lstStyle/>
          <a:p>
            <a:r>
              <a:rPr lang="fr-FR" sz="3000" dirty="0">
                <a:latin typeface="Times" panose="02020603060405020304" pitchFamily="18" charset="0"/>
              </a:rPr>
              <a:t>Français : 15,5/20 </a:t>
            </a:r>
            <a:endParaRPr lang="fr-FR" sz="3000" dirty="0"/>
          </a:p>
        </p:txBody>
      </p:sp>
      <p:sp>
        <p:nvSpPr>
          <p:cNvPr id="6" name="ZoneTexte 5">
            <a:extLst>
              <a:ext uri="{FF2B5EF4-FFF2-40B4-BE49-F238E27FC236}">
                <a16:creationId xmlns:a16="http://schemas.microsoft.com/office/drawing/2014/main" id="{5FDB863B-E8F1-1EA9-88F7-FA4952F10778}"/>
              </a:ext>
            </a:extLst>
          </p:cNvPr>
          <p:cNvSpPr txBox="1"/>
          <p:nvPr/>
        </p:nvSpPr>
        <p:spPr>
          <a:xfrm>
            <a:off x="1007113" y="929572"/>
            <a:ext cx="2592288" cy="553998"/>
          </a:xfrm>
          <a:prstGeom prst="rect">
            <a:avLst/>
          </a:prstGeom>
          <a:noFill/>
        </p:spPr>
        <p:txBody>
          <a:bodyPr wrap="square">
            <a:spAutoFit/>
          </a:bodyPr>
          <a:lstStyle/>
          <a:p>
            <a:r>
              <a:rPr lang="fr-FR" sz="3000" dirty="0">
                <a:latin typeface="Times" panose="02020603060405020304" pitchFamily="18" charset="0"/>
              </a:rPr>
              <a:t>Maths : 12/20 </a:t>
            </a:r>
            <a:endParaRPr lang="fr-FR" sz="3000" dirty="0"/>
          </a:p>
        </p:txBody>
      </p:sp>
      <p:sp>
        <p:nvSpPr>
          <p:cNvPr id="8" name="ZoneTexte 7">
            <a:extLst>
              <a:ext uri="{FF2B5EF4-FFF2-40B4-BE49-F238E27FC236}">
                <a16:creationId xmlns:a16="http://schemas.microsoft.com/office/drawing/2014/main" id="{9504BB09-7303-BB58-98BC-5EF2CC7B7926}"/>
              </a:ext>
            </a:extLst>
          </p:cNvPr>
          <p:cNvSpPr txBox="1"/>
          <p:nvPr/>
        </p:nvSpPr>
        <p:spPr>
          <a:xfrm>
            <a:off x="1007113" y="1451270"/>
            <a:ext cx="4856610" cy="553998"/>
          </a:xfrm>
          <a:prstGeom prst="rect">
            <a:avLst/>
          </a:prstGeom>
          <a:noFill/>
        </p:spPr>
        <p:txBody>
          <a:bodyPr wrap="square">
            <a:spAutoFit/>
          </a:bodyPr>
          <a:lstStyle/>
          <a:p>
            <a:r>
              <a:rPr lang="fr-FR" sz="3000" dirty="0">
                <a:latin typeface="Times" panose="02020603060405020304" pitchFamily="18" charset="0"/>
              </a:rPr>
              <a:t>Histoire-Géographie : 13,5/20 </a:t>
            </a:r>
            <a:endParaRPr lang="fr-FR" sz="3000" dirty="0"/>
          </a:p>
        </p:txBody>
      </p:sp>
      <p:sp>
        <p:nvSpPr>
          <p:cNvPr id="10" name="ZoneTexte 9">
            <a:extLst>
              <a:ext uri="{FF2B5EF4-FFF2-40B4-BE49-F238E27FC236}">
                <a16:creationId xmlns:a16="http://schemas.microsoft.com/office/drawing/2014/main" id="{5CDE0C8C-3F5E-A3D7-EB0C-A1991992A87D}"/>
              </a:ext>
            </a:extLst>
          </p:cNvPr>
          <p:cNvSpPr txBox="1"/>
          <p:nvPr/>
        </p:nvSpPr>
        <p:spPr>
          <a:xfrm>
            <a:off x="1007113" y="1925106"/>
            <a:ext cx="4856610" cy="553998"/>
          </a:xfrm>
          <a:prstGeom prst="rect">
            <a:avLst/>
          </a:prstGeom>
          <a:noFill/>
        </p:spPr>
        <p:txBody>
          <a:bodyPr wrap="square">
            <a:spAutoFit/>
          </a:bodyPr>
          <a:lstStyle/>
          <a:p>
            <a:r>
              <a:rPr lang="fr-FR" sz="3000" dirty="0">
                <a:latin typeface="Times" panose="02020603060405020304" pitchFamily="18" charset="0"/>
              </a:rPr>
              <a:t>EMC : 16/20 </a:t>
            </a:r>
            <a:endParaRPr lang="fr-FR" sz="3000" dirty="0"/>
          </a:p>
        </p:txBody>
      </p:sp>
      <p:sp>
        <p:nvSpPr>
          <p:cNvPr id="12" name="ZoneTexte 11">
            <a:extLst>
              <a:ext uri="{FF2B5EF4-FFF2-40B4-BE49-F238E27FC236}">
                <a16:creationId xmlns:a16="http://schemas.microsoft.com/office/drawing/2014/main" id="{3B110C29-19B2-47EC-5F8D-58B42B211261}"/>
              </a:ext>
            </a:extLst>
          </p:cNvPr>
          <p:cNvSpPr txBox="1"/>
          <p:nvPr/>
        </p:nvSpPr>
        <p:spPr>
          <a:xfrm>
            <a:off x="1004144" y="2423375"/>
            <a:ext cx="4856610" cy="553998"/>
          </a:xfrm>
          <a:prstGeom prst="rect">
            <a:avLst/>
          </a:prstGeom>
          <a:noFill/>
        </p:spPr>
        <p:txBody>
          <a:bodyPr wrap="square">
            <a:spAutoFit/>
          </a:bodyPr>
          <a:lstStyle/>
          <a:p>
            <a:r>
              <a:rPr lang="fr-FR" sz="3000" dirty="0">
                <a:latin typeface="Times" panose="02020603060405020304" pitchFamily="18" charset="0"/>
              </a:rPr>
              <a:t>Sciences : 11/20 </a:t>
            </a:r>
            <a:endParaRPr lang="fr-FR" sz="3000" dirty="0"/>
          </a:p>
        </p:txBody>
      </p:sp>
      <p:sp>
        <p:nvSpPr>
          <p:cNvPr id="14" name="ZoneTexte 13">
            <a:extLst>
              <a:ext uri="{FF2B5EF4-FFF2-40B4-BE49-F238E27FC236}">
                <a16:creationId xmlns:a16="http://schemas.microsoft.com/office/drawing/2014/main" id="{5E25580D-D8CB-AF64-C5D3-8BD068BA362B}"/>
              </a:ext>
            </a:extLst>
          </p:cNvPr>
          <p:cNvSpPr txBox="1"/>
          <p:nvPr/>
        </p:nvSpPr>
        <p:spPr>
          <a:xfrm>
            <a:off x="1004144" y="2936839"/>
            <a:ext cx="4856610" cy="553998"/>
          </a:xfrm>
          <a:prstGeom prst="rect">
            <a:avLst/>
          </a:prstGeom>
          <a:noFill/>
        </p:spPr>
        <p:txBody>
          <a:bodyPr wrap="square">
            <a:spAutoFit/>
          </a:bodyPr>
          <a:lstStyle/>
          <a:p>
            <a:r>
              <a:rPr lang="fr-FR" sz="3000" dirty="0">
                <a:latin typeface="Times" panose="02020603060405020304" pitchFamily="18" charset="0"/>
              </a:rPr>
              <a:t>Oral : 18/20 </a:t>
            </a:r>
            <a:endParaRPr lang="fr-FR" sz="3000" dirty="0"/>
          </a:p>
        </p:txBody>
      </p:sp>
      <p:sp>
        <p:nvSpPr>
          <p:cNvPr id="21" name="ZoneTexte 20">
            <a:extLst>
              <a:ext uri="{FF2B5EF4-FFF2-40B4-BE49-F238E27FC236}">
                <a16:creationId xmlns:a16="http://schemas.microsoft.com/office/drawing/2014/main" id="{7A6B9894-4ADA-9FFA-3AAC-7161E0F680E3}"/>
              </a:ext>
            </a:extLst>
          </p:cNvPr>
          <p:cNvSpPr txBox="1"/>
          <p:nvPr/>
        </p:nvSpPr>
        <p:spPr>
          <a:xfrm>
            <a:off x="548412" y="4446841"/>
            <a:ext cx="5279798" cy="553998"/>
          </a:xfrm>
          <a:prstGeom prst="rect">
            <a:avLst/>
          </a:prstGeom>
          <a:noFill/>
        </p:spPr>
        <p:txBody>
          <a:bodyPr wrap="square">
            <a:spAutoFit/>
          </a:bodyPr>
          <a:lstStyle/>
          <a:p>
            <a:r>
              <a:rPr lang="fr-FR" sz="3000" dirty="0">
                <a:latin typeface="Times" panose="02020603060405020304" pitchFamily="18" charset="0"/>
              </a:rPr>
              <a:t>note (contrôle final) </a:t>
            </a:r>
            <a:r>
              <a:rPr lang="fr-FR" sz="3000" dirty="0">
                <a:latin typeface="Times New Roman" panose="02020603050405020304" pitchFamily="18" charset="0"/>
                <a:cs typeface="Times New Roman" panose="02020603050405020304" pitchFamily="18" charset="0"/>
              </a:rPr>
              <a:t>≈ 14,12</a:t>
            </a:r>
            <a:r>
              <a:rPr lang="fr-FR" sz="3000" dirty="0"/>
              <a:t> </a:t>
            </a:r>
            <a:r>
              <a:rPr lang="fr-FR" sz="3000" dirty="0">
                <a:latin typeface="Times" panose="02020603060405020304" pitchFamily="18" charset="0"/>
              </a:rPr>
              <a:t> </a:t>
            </a:r>
            <a:endParaRPr lang="fr-FR" sz="3000" dirty="0"/>
          </a:p>
        </p:txBody>
      </p:sp>
      <p:pic>
        <p:nvPicPr>
          <p:cNvPr id="23" name="Image 22">
            <a:extLst>
              <a:ext uri="{FF2B5EF4-FFF2-40B4-BE49-F238E27FC236}">
                <a16:creationId xmlns:a16="http://schemas.microsoft.com/office/drawing/2014/main" id="{4A9E602A-48AA-EFBB-1527-815CD9D8AC17}"/>
              </a:ext>
            </a:extLst>
          </p:cNvPr>
          <p:cNvPicPr>
            <a:picLocks noChangeAspect="1"/>
          </p:cNvPicPr>
          <p:nvPr/>
        </p:nvPicPr>
        <p:blipFill>
          <a:blip r:embed="rId3"/>
          <a:stretch>
            <a:fillRect/>
          </a:stretch>
        </p:blipFill>
        <p:spPr>
          <a:xfrm>
            <a:off x="1238818" y="3666058"/>
            <a:ext cx="9178783" cy="676485"/>
          </a:xfrm>
          <a:prstGeom prst="rect">
            <a:avLst/>
          </a:prstGeom>
        </p:spPr>
      </p:pic>
    </p:spTree>
    <p:extLst>
      <p:ext uri="{BB962C8B-B14F-4D97-AF65-F5344CB8AC3E}">
        <p14:creationId xmlns:p14="http://schemas.microsoft.com/office/powerpoint/2010/main" val="22124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heckerboard(across)">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e">
  <a:themeElements>
    <a:clrScheme name="Parallaxe">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e">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e">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TM03457496[[fn=Parallaxe]]</Template>
  <TotalTime>4390</TotalTime>
  <Words>402</Words>
  <Application>Microsoft Office PowerPoint</Application>
  <PresentationFormat>Affichage à l'écran (4:3)</PresentationFormat>
  <Paragraphs>50</Paragraphs>
  <Slides>11</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11</vt:i4>
      </vt:variant>
    </vt:vector>
  </HeadingPairs>
  <TitlesOfParts>
    <vt:vector size="21" baseType="lpstr">
      <vt:lpstr>Albertus Medium</vt:lpstr>
      <vt:lpstr>Arial</vt:lpstr>
      <vt:lpstr>Calibri</vt:lpstr>
      <vt:lpstr>Corbel</vt:lpstr>
      <vt:lpstr>Roboto</vt:lpstr>
      <vt:lpstr>Segoe UI</vt:lpstr>
      <vt:lpstr>Symbol</vt:lpstr>
      <vt:lpstr>Times</vt:lpstr>
      <vt:lpstr>Times New Roman</vt:lpstr>
      <vt:lpstr>Parallaxe</vt:lpstr>
      <vt:lpstr>Diplôme national du brevet  session 2026</vt:lpstr>
      <vt:lpstr>Contrôle continu : 40%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Calendrier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Jérome</dc:creator>
  <cp:lastModifiedBy>Jérôme MANTE</cp:lastModifiedBy>
  <cp:revision>111</cp:revision>
  <dcterms:created xsi:type="dcterms:W3CDTF">2016-08-25T10:19:04Z</dcterms:created>
  <dcterms:modified xsi:type="dcterms:W3CDTF">2025-09-15T14:19:09Z</dcterms:modified>
</cp:coreProperties>
</file>