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1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67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fr-FR" sz="1800" b="0" strike="noStrike" spc="-1">
                <a:solidFill>
                  <a:srgbClr val="000000"/>
                </a:solidFill>
                <a:latin typeface="Gill Sans MT"/>
              </a:rPr>
              <a:t>Cliquez pour déplacer la diapo</a:t>
            </a:r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fr-FR" sz="2000" b="0" strike="noStrike" spc="-1">
                <a:latin typeface="Arial"/>
              </a:rPr>
              <a:t>Cliquez pour modifier le format des notes</a:t>
            </a:r>
          </a:p>
        </p:txBody>
      </p:sp>
      <p:sp>
        <p:nvSpPr>
          <p:cNvPr id="90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fr-FR" sz="1400" b="0" strike="noStrike" spc="-1">
                <a:latin typeface="Times New Roman"/>
              </a:rPr>
              <a:t>&lt;en-tête&gt;</a:t>
            </a:r>
          </a:p>
        </p:txBody>
      </p:sp>
      <p:sp>
        <p:nvSpPr>
          <p:cNvPr id="91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r>
              <a:rPr lang="fr-FR" sz="1400" b="0" strike="noStrike" spc="-1">
                <a:latin typeface="Times New Roman"/>
              </a:rPr>
              <a:t>&lt;date/heure&gt;</a:t>
            </a:r>
          </a:p>
        </p:txBody>
      </p:sp>
      <p:sp>
        <p:nvSpPr>
          <p:cNvPr id="92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r>
              <a:rPr lang="fr-FR" sz="1400" b="0" strike="noStrike" spc="-1">
                <a:latin typeface="Times New Roman"/>
              </a:rPr>
              <a:t>&lt;pied de page&gt;</a:t>
            </a:r>
          </a:p>
        </p:txBody>
      </p:sp>
      <p:sp>
        <p:nvSpPr>
          <p:cNvPr id="93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/>
            <a:fld id="{8338EC05-647E-4EB9-8977-0F13B31069AD}" type="slidenum">
              <a:rPr lang="fr-FR" sz="1400" b="0" strike="noStrike" spc="-1">
                <a:latin typeface="Times New Roman"/>
              </a:rPr>
              <a:t>‹N°›</a:t>
            </a:fld>
            <a:endParaRPr lang="fr-FR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06685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131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  <p:sp>
        <p:nvSpPr>
          <p:cNvPr id="132" name="Espace réservé du numéro de diapositiv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fld id="{B998480F-2B7E-4A2E-92AA-93AB7C60F266}" type="slidenum">
              <a:rPr lang="fr-FR" sz="1200" b="0" strike="noStrike" spc="-1">
                <a:latin typeface="Times New Roman"/>
              </a:rPr>
              <a:t>1</a:t>
            </a:fld>
            <a:endParaRPr lang="fr-FR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839320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  <p:sp>
        <p:nvSpPr>
          <p:cNvPr id="135" name="Espace réservé du numéro de diapositiv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fld id="{644B7695-F5C0-459F-BAA4-E886910D6516}" type="slidenum">
              <a:rPr lang="fr-FR" sz="1200" b="0" strike="noStrike" spc="-1">
                <a:latin typeface="Times New Roman"/>
              </a:rPr>
              <a:t>2</a:t>
            </a:fld>
            <a:endParaRPr lang="fr-FR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202247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13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  <p:sp>
        <p:nvSpPr>
          <p:cNvPr id="138" name="Espace réservé du numéro de diapositiv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fld id="{05B4A9C3-9C30-4E50-A9C7-3BB8E962F616}" type="slidenum">
              <a:rPr lang="fr-FR" sz="1200" b="0" strike="noStrike" spc="-1">
                <a:latin typeface="Times New Roman"/>
              </a:rPr>
              <a:t>3</a:t>
            </a:fld>
            <a:endParaRPr lang="fr-FR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310360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140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  <p:sp>
        <p:nvSpPr>
          <p:cNvPr id="141" name="Espace réservé du numéro de diapositiv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fld id="{09D318EE-1A4D-4173-ABB5-7D10CE44EC16}" type="slidenum">
              <a:rPr lang="fr-FR" sz="1200" b="0" strike="noStrike" spc="-1">
                <a:latin typeface="Times New Roman"/>
              </a:rPr>
              <a:t>4</a:t>
            </a:fld>
            <a:endParaRPr lang="fr-FR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595663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14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  <p:sp>
        <p:nvSpPr>
          <p:cNvPr id="144" name="Espace réservé du numéro de diapositiv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fld id="{716CEF03-6578-433D-AE73-459FBCD6D08A}" type="slidenum">
              <a:rPr lang="fr-FR" sz="1200" b="0" strike="noStrike" spc="-1">
                <a:latin typeface="Times New Roman"/>
              </a:rPr>
              <a:t>5</a:t>
            </a:fld>
            <a:endParaRPr lang="fr-FR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287141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146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  <p:sp>
        <p:nvSpPr>
          <p:cNvPr id="147" name="Espace réservé du numéro de diapositiv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fld id="{DFC55286-F6C5-4E42-A489-566BD5E970A6}" type="slidenum">
              <a:rPr lang="fr-FR" sz="1200" b="0" strike="noStrike" spc="-1">
                <a:latin typeface="Times New Roman"/>
              </a:rPr>
              <a:t>6</a:t>
            </a:fld>
            <a:endParaRPr lang="fr-FR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901293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1294200" y="804600"/>
            <a:ext cx="9603000" cy="10490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1294200" y="2015640"/>
            <a:ext cx="9603000" cy="164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0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1294200" y="3817800"/>
            <a:ext cx="9603000" cy="164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000" b="0" strike="noStrike" spc="-1">
              <a:solidFill>
                <a:srgbClr val="000000"/>
              </a:solidFill>
              <a:latin typeface="Gill Sans MT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1294200" y="804600"/>
            <a:ext cx="9603000" cy="10490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1294200" y="2015640"/>
            <a:ext cx="4686120" cy="164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0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6215040" y="2015640"/>
            <a:ext cx="4686120" cy="164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0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 type="body"/>
          </p:nvPr>
        </p:nvSpPr>
        <p:spPr>
          <a:xfrm>
            <a:off x="1294200" y="3817800"/>
            <a:ext cx="4686120" cy="164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0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 type="body"/>
          </p:nvPr>
        </p:nvSpPr>
        <p:spPr>
          <a:xfrm>
            <a:off x="6215040" y="3817800"/>
            <a:ext cx="4686120" cy="164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000" b="0" strike="noStrike" spc="-1">
              <a:solidFill>
                <a:srgbClr val="000000"/>
              </a:solidFill>
              <a:latin typeface="Gill Sans MT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1294200" y="804600"/>
            <a:ext cx="9603000" cy="10490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1294200" y="2015640"/>
            <a:ext cx="3092040" cy="164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0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4541400" y="2015640"/>
            <a:ext cx="3092040" cy="164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0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84" name="PlaceHolder 4"/>
          <p:cNvSpPr>
            <a:spLocks noGrp="1"/>
          </p:cNvSpPr>
          <p:nvPr>
            <p:ph type="body"/>
          </p:nvPr>
        </p:nvSpPr>
        <p:spPr>
          <a:xfrm>
            <a:off x="7788240" y="2015640"/>
            <a:ext cx="3092040" cy="164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0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85" name="PlaceHolder 5"/>
          <p:cNvSpPr>
            <a:spLocks noGrp="1"/>
          </p:cNvSpPr>
          <p:nvPr>
            <p:ph type="body"/>
          </p:nvPr>
        </p:nvSpPr>
        <p:spPr>
          <a:xfrm>
            <a:off x="1294200" y="3817800"/>
            <a:ext cx="3092040" cy="164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0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86" name="PlaceHolder 6"/>
          <p:cNvSpPr>
            <a:spLocks noGrp="1"/>
          </p:cNvSpPr>
          <p:nvPr>
            <p:ph type="body"/>
          </p:nvPr>
        </p:nvSpPr>
        <p:spPr>
          <a:xfrm>
            <a:off x="4541400" y="3817800"/>
            <a:ext cx="3092040" cy="164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0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87" name="PlaceHolder 7"/>
          <p:cNvSpPr>
            <a:spLocks noGrp="1"/>
          </p:cNvSpPr>
          <p:nvPr>
            <p:ph type="body"/>
          </p:nvPr>
        </p:nvSpPr>
        <p:spPr>
          <a:xfrm>
            <a:off x="7788240" y="3817800"/>
            <a:ext cx="3092040" cy="164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000" b="0" strike="noStrike" spc="-1">
              <a:solidFill>
                <a:srgbClr val="000000"/>
              </a:solidFill>
              <a:latin typeface="Gill Sans MT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1294200" y="804600"/>
            <a:ext cx="9603000" cy="10490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subTitle"/>
          </p:nvPr>
        </p:nvSpPr>
        <p:spPr>
          <a:xfrm>
            <a:off x="1294200" y="2015640"/>
            <a:ext cx="9603000" cy="3450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1294200" y="804600"/>
            <a:ext cx="9603000" cy="10490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1294200" y="2015640"/>
            <a:ext cx="9603000" cy="3450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000" b="0" strike="noStrike" spc="-1">
              <a:solidFill>
                <a:srgbClr val="000000"/>
              </a:solidFill>
              <a:latin typeface="Gill Sans MT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1294200" y="804600"/>
            <a:ext cx="9603000" cy="10490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1294200" y="2015640"/>
            <a:ext cx="4686120" cy="3450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0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6215040" y="2015640"/>
            <a:ext cx="4686120" cy="3450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000" b="0" strike="noStrike" spc="-1">
              <a:solidFill>
                <a:srgbClr val="000000"/>
              </a:solidFill>
              <a:latin typeface="Gill Sans MT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1294200" y="804600"/>
            <a:ext cx="9603000" cy="10490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Gill Sans MT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subTitle"/>
          </p:nvPr>
        </p:nvSpPr>
        <p:spPr>
          <a:xfrm>
            <a:off x="1294200" y="804600"/>
            <a:ext cx="9603000" cy="4863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1294200" y="804600"/>
            <a:ext cx="9603000" cy="10490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1294200" y="2015640"/>
            <a:ext cx="4686120" cy="164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0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215040" y="2015640"/>
            <a:ext cx="4686120" cy="3450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0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1294200" y="3817800"/>
            <a:ext cx="4686120" cy="164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000" b="0" strike="noStrike" spc="-1">
              <a:solidFill>
                <a:srgbClr val="000000"/>
              </a:solidFill>
              <a:latin typeface="Gill Sans MT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1294200" y="804600"/>
            <a:ext cx="9603000" cy="10490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1294200" y="2015640"/>
            <a:ext cx="4686120" cy="3450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0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6215040" y="2015640"/>
            <a:ext cx="4686120" cy="164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0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6215040" y="3817800"/>
            <a:ext cx="4686120" cy="164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000" b="0" strike="noStrike" spc="-1">
              <a:solidFill>
                <a:srgbClr val="000000"/>
              </a:solidFill>
              <a:latin typeface="Gill Sans MT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1294200" y="804600"/>
            <a:ext cx="9603000" cy="10490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1294200" y="2015640"/>
            <a:ext cx="4686120" cy="164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0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6215040" y="2015640"/>
            <a:ext cx="4686120" cy="164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0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1294200" y="3817800"/>
            <a:ext cx="9603000" cy="164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000" b="0" strike="noStrike" spc="-1">
              <a:solidFill>
                <a:srgbClr val="000000"/>
              </a:solidFill>
              <a:latin typeface="Gill Sans MT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>
            <a:alphaModFix amt="45000"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7"/>
          <p:cNvSpPr/>
          <p:nvPr/>
        </p:nvSpPr>
        <p:spPr>
          <a:xfrm>
            <a:off x="0" y="2019600"/>
            <a:ext cx="12191760" cy="4105440"/>
          </a:xfrm>
          <a:prstGeom prst="rect">
            <a:avLst/>
          </a:prstGeom>
          <a:gradFill rotWithShape="0">
            <a:gsLst>
              <a:gs pos="0">
                <a:srgbClr val="DFDBD5">
                  <a:alpha val="0"/>
                </a:srgbClr>
              </a:gs>
              <a:gs pos="100000">
                <a:srgbClr val="DFDBD5"/>
              </a:gs>
            </a:gsLst>
            <a:lin ang="54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5" name="Image 6"/>
          <p:cNvPicPr/>
          <p:nvPr/>
        </p:nvPicPr>
        <p:blipFill>
          <a:blip r:embed="rId15">
            <a:extLst/>
          </a:blip>
          <a:srcRect b="-1560"/>
          <a:stretch/>
        </p:blipFill>
        <p:spPr>
          <a:xfrm>
            <a:off x="0" y="6126480"/>
            <a:ext cx="12191760" cy="742680"/>
          </a:xfrm>
          <a:prstGeom prst="rect">
            <a:avLst/>
          </a:prstGeom>
          <a:ln w="0">
            <a:noFill/>
          </a:ln>
        </p:spPr>
      </p:pic>
      <p:sp>
        <p:nvSpPr>
          <p:cNvPr id="46" name="Connecteur droit 9"/>
          <p:cNvSpPr/>
          <p:nvPr/>
        </p:nvSpPr>
        <p:spPr>
          <a:xfrm>
            <a:off x="0" y="6128280"/>
            <a:ext cx="1219176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7" name="PlaceHolder 1"/>
          <p:cNvSpPr>
            <a:spLocks noGrp="1"/>
          </p:cNvSpPr>
          <p:nvPr>
            <p:ph type="body"/>
          </p:nvPr>
        </p:nvSpPr>
        <p:spPr>
          <a:xfrm>
            <a:off x="1294200" y="2015640"/>
            <a:ext cx="9603000" cy="345024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28600" indent="-228240">
              <a:lnSpc>
                <a:spcPct val="120000"/>
              </a:lnSpc>
              <a:spcBef>
                <a:spcPts val="1001"/>
              </a:spcBef>
              <a:buClr>
                <a:srgbClr val="B71E42"/>
              </a:buClr>
              <a:buFont typeface="Arial"/>
              <a:buChar char="•"/>
            </a:pPr>
            <a:r>
              <a:rPr lang="fr-FR" sz="2000" b="0" strike="noStrike" spc="-1">
                <a:solidFill>
                  <a:srgbClr val="000000"/>
                </a:solidFill>
                <a:latin typeface="Gill Sans MT"/>
              </a:rPr>
              <a:t>Modifiez les styles du texte du masque</a:t>
            </a:r>
          </a:p>
          <a:p>
            <a:pPr marL="685800" lvl="1" indent="-228240">
              <a:lnSpc>
                <a:spcPct val="120000"/>
              </a:lnSpc>
              <a:spcBef>
                <a:spcPts val="499"/>
              </a:spcBef>
              <a:buClr>
                <a:srgbClr val="B71E42"/>
              </a:buClr>
              <a:buFont typeface="Arial"/>
              <a:buChar char="•"/>
            </a:pPr>
            <a:r>
              <a:rPr lang="fr-FR" sz="1800" b="0" strike="noStrike" spc="-1">
                <a:solidFill>
                  <a:srgbClr val="000000"/>
                </a:solidFill>
                <a:latin typeface="Gill Sans MT"/>
              </a:rPr>
              <a:t>Deuxième niveau</a:t>
            </a:r>
          </a:p>
          <a:p>
            <a:pPr marL="1143000" lvl="2" indent="-228240">
              <a:lnSpc>
                <a:spcPct val="120000"/>
              </a:lnSpc>
              <a:spcBef>
                <a:spcPts val="499"/>
              </a:spcBef>
              <a:buClr>
                <a:srgbClr val="B71E42"/>
              </a:buClr>
              <a:buFont typeface="Arial"/>
              <a:buChar char="•"/>
            </a:pPr>
            <a:r>
              <a:rPr lang="fr-FR" sz="1600" b="0" strike="noStrike" spc="-1">
                <a:solidFill>
                  <a:srgbClr val="000000"/>
                </a:solidFill>
                <a:latin typeface="Gill Sans MT"/>
              </a:rPr>
              <a:t>Troisième niveau</a:t>
            </a:r>
          </a:p>
          <a:p>
            <a:pPr marL="1600200" lvl="3" indent="-228240">
              <a:lnSpc>
                <a:spcPct val="120000"/>
              </a:lnSpc>
              <a:spcBef>
                <a:spcPts val="499"/>
              </a:spcBef>
              <a:buClr>
                <a:srgbClr val="B71E42"/>
              </a:buClr>
              <a:buFont typeface="Arial"/>
              <a:buChar char="•"/>
            </a:pPr>
            <a:r>
              <a:rPr lang="fr-FR" sz="1400" b="0" strike="noStrike" spc="-1">
                <a:solidFill>
                  <a:srgbClr val="000000"/>
                </a:solidFill>
                <a:latin typeface="Gill Sans MT"/>
              </a:rPr>
              <a:t>Quatrième niveau</a:t>
            </a:r>
          </a:p>
          <a:p>
            <a:pPr marL="2057400" lvl="4" indent="-228240">
              <a:lnSpc>
                <a:spcPct val="120000"/>
              </a:lnSpc>
              <a:spcBef>
                <a:spcPts val="499"/>
              </a:spcBef>
              <a:buClr>
                <a:srgbClr val="B71E42"/>
              </a:buClr>
              <a:buFont typeface="Arial"/>
              <a:buChar char="•"/>
            </a:pPr>
            <a:r>
              <a:rPr lang="fr-FR" sz="1200" b="0" strike="noStrike" spc="-1">
                <a:solidFill>
                  <a:srgbClr val="000000"/>
                </a:solidFill>
                <a:latin typeface="Gill Sans MT"/>
              </a:rPr>
              <a:t>Cinquième niveau</a:t>
            </a:r>
          </a:p>
        </p:txBody>
      </p:sp>
      <p:sp>
        <p:nvSpPr>
          <p:cNvPr id="48" name="PlaceHolder 2"/>
          <p:cNvSpPr>
            <a:spLocks noGrp="1"/>
          </p:cNvSpPr>
          <p:nvPr>
            <p:ph type="dt"/>
          </p:nvPr>
        </p:nvSpPr>
        <p:spPr>
          <a:xfrm>
            <a:off x="7396920" y="6340680"/>
            <a:ext cx="3500280" cy="3088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0BE3ADA4-0400-4BB6-8CF6-248778E65836}" type="datetime1">
              <a:rPr lang="fr-FR" sz="1000" b="0" strike="noStrike" spc="-1">
                <a:solidFill>
                  <a:srgbClr val="FFFFFF"/>
                </a:solidFill>
                <a:latin typeface="Gill Sans MT"/>
              </a:rPr>
              <a:t>25/09/2024</a:t>
            </a:fld>
            <a:endParaRPr lang="fr-FR" sz="1000" b="0" strike="noStrike" spc="-1">
              <a:latin typeface="Times New Roman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ftr"/>
          </p:nvPr>
        </p:nvSpPr>
        <p:spPr>
          <a:xfrm>
            <a:off x="1294200" y="6339600"/>
            <a:ext cx="5938560" cy="3088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fr-FR" sz="1000" b="0" strike="noStrike" spc="-1">
                <a:solidFill>
                  <a:srgbClr val="FFFFFF"/>
                </a:solidFill>
                <a:latin typeface="Gill Sans MT"/>
              </a:rPr>
              <a:t>Ajoutez un pied de page ici</a:t>
            </a:r>
            <a:endParaRPr lang="fr-FR" sz="1000" b="0" strike="noStrike" spc="-1">
              <a:latin typeface="Times New Roman"/>
            </a:endParaRPr>
          </a:p>
        </p:txBody>
      </p:sp>
      <p:sp>
        <p:nvSpPr>
          <p:cNvPr id="50" name="Connecteur droit 32"/>
          <p:cNvSpPr/>
          <p:nvPr/>
        </p:nvSpPr>
        <p:spPr>
          <a:xfrm>
            <a:off x="1292040" y="1486440"/>
            <a:ext cx="9607680" cy="0"/>
          </a:xfrm>
          <a:prstGeom prst="line">
            <a:avLst/>
          </a:prstGeom>
          <a:ln w="31750">
            <a:solidFill>
              <a:srgbClr val="B71E42"/>
            </a:solidFill>
            <a:rou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51" name="PlaceHolder 4"/>
          <p:cNvSpPr>
            <a:spLocks noGrp="1"/>
          </p:cNvSpPr>
          <p:nvPr>
            <p:ph type="title"/>
          </p:nvPr>
        </p:nvSpPr>
        <p:spPr>
          <a:xfrm>
            <a:off x="1294200" y="804600"/>
            <a:ext cx="9603000" cy="1049040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fr-FR" sz="3200" b="0" strike="noStrike" cap="all" spc="-1">
                <a:solidFill>
                  <a:srgbClr val="000000"/>
                </a:solidFill>
                <a:latin typeface="Gill Sans MT"/>
              </a:rPr>
              <a:t>Modifiez le style du titre</a:t>
            </a:r>
            <a:endParaRPr lang="fr-FR" sz="3200" b="0" strike="noStrike" spc="-1">
              <a:solidFill>
                <a:srgbClr val="000000"/>
              </a:solidFill>
              <a:latin typeface="Gill Sans M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3">
            <a:alphaModFix amt="45000"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itre 1"/>
          <p:cNvSpPr txBox="1"/>
          <p:nvPr/>
        </p:nvSpPr>
        <p:spPr>
          <a:xfrm>
            <a:off x="330840" y="802440"/>
            <a:ext cx="9603000" cy="104904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fr-FR" sz="4000" b="0" strike="noStrike" cap="all" spc="-1">
                <a:solidFill>
                  <a:srgbClr val="000000"/>
                </a:solidFill>
                <a:latin typeface="Gill Sans MT"/>
              </a:rPr>
              <a:t>L’oral du dnb</a:t>
            </a:r>
            <a:endParaRPr lang="fr-FR" sz="4000" b="0" strike="noStrike" spc="-1">
              <a:solidFill>
                <a:srgbClr val="000000"/>
              </a:solidFill>
              <a:latin typeface="Gill Sans MT"/>
            </a:endParaRPr>
          </a:p>
        </p:txBody>
      </p:sp>
      <p:pic>
        <p:nvPicPr>
          <p:cNvPr id="97" name="Graphique 3" descr="Ampoule"/>
          <p:cNvPicPr/>
          <p:nvPr/>
        </p:nvPicPr>
        <p:blipFill>
          <a:blip r:embed="rId4"/>
          <a:stretch/>
        </p:blipFill>
        <p:spPr>
          <a:xfrm>
            <a:off x="11208568" y="4852"/>
            <a:ext cx="1122120" cy="1122120"/>
          </a:xfrm>
          <a:prstGeom prst="rect">
            <a:avLst/>
          </a:prstGeom>
          <a:ln w="0">
            <a:noFill/>
          </a:ln>
        </p:spPr>
      </p:pic>
      <p:pic>
        <p:nvPicPr>
          <p:cNvPr id="98" name="Picture 2" descr="DNB 2021 synoptique - Actualités Pédagogiques - Collège Marcel Anthonioz"/>
          <p:cNvPicPr/>
          <p:nvPr/>
        </p:nvPicPr>
        <p:blipFill>
          <a:blip r:embed="rId5"/>
          <a:stretch/>
        </p:blipFill>
        <p:spPr>
          <a:xfrm>
            <a:off x="1502640" y="1555920"/>
            <a:ext cx="9069840" cy="51015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3">
            <a:alphaModFix amt="45000"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itre 1"/>
          <p:cNvSpPr txBox="1"/>
          <p:nvPr/>
        </p:nvSpPr>
        <p:spPr>
          <a:xfrm>
            <a:off x="330840" y="802440"/>
            <a:ext cx="9603000" cy="104904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fr-FR" sz="4000" b="0" strike="noStrike" cap="all" spc="-1">
                <a:solidFill>
                  <a:srgbClr val="000000"/>
                </a:solidFill>
                <a:latin typeface="Gill Sans MT"/>
              </a:rPr>
              <a:t>GENERALITÉS</a:t>
            </a:r>
            <a:endParaRPr lang="fr-FR" sz="4000" b="0" strike="noStrike" spc="-1">
              <a:solidFill>
                <a:srgbClr val="000000"/>
              </a:solidFill>
              <a:latin typeface="Gill Sans MT"/>
            </a:endParaRPr>
          </a:p>
        </p:txBody>
      </p:sp>
      <p:pic>
        <p:nvPicPr>
          <p:cNvPr id="100" name="Graphique 3" descr="Ampoule"/>
          <p:cNvPicPr/>
          <p:nvPr/>
        </p:nvPicPr>
        <p:blipFill>
          <a:blip r:embed="rId4"/>
          <a:stretch/>
        </p:blipFill>
        <p:spPr>
          <a:xfrm>
            <a:off x="10992544" y="204840"/>
            <a:ext cx="1122120" cy="1122120"/>
          </a:xfrm>
          <a:prstGeom prst="rect">
            <a:avLst/>
          </a:prstGeom>
          <a:ln w="0">
            <a:noFill/>
          </a:ln>
        </p:spPr>
      </p:pic>
      <p:sp>
        <p:nvSpPr>
          <p:cNvPr id="101" name="ZoneTexte 2"/>
          <p:cNvSpPr/>
          <p:nvPr/>
        </p:nvSpPr>
        <p:spPr>
          <a:xfrm>
            <a:off x="326685" y="1412776"/>
            <a:ext cx="11380680" cy="827773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sz="2800" b="0" strike="noStrike" spc="-1" dirty="0">
                <a:solidFill>
                  <a:srgbClr val="000000"/>
                </a:solidFill>
                <a:latin typeface="Gill Sans MT"/>
              </a:rPr>
              <a:t> Une épreuve obligatoire</a:t>
            </a:r>
            <a:endParaRPr lang="fr-FR" sz="2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800" b="0" strike="noStrike" spc="-1" dirty="0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sz="2800" b="0" strike="noStrike" spc="-1" dirty="0">
                <a:solidFill>
                  <a:srgbClr val="000000"/>
                </a:solidFill>
                <a:latin typeface="Gill Sans MT"/>
              </a:rPr>
              <a:t>Sur 100 points</a:t>
            </a:r>
            <a:endParaRPr lang="fr-FR" sz="2800" b="0" strike="noStrike" spc="-1" dirty="0">
              <a:solidFill>
                <a:srgbClr val="FF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800" b="0" strike="noStrike" spc="-1" dirty="0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sz="2800" b="0" strike="noStrike" spc="-1" dirty="0">
                <a:solidFill>
                  <a:srgbClr val="000000"/>
                </a:solidFill>
                <a:latin typeface="Gill Sans MT"/>
              </a:rPr>
              <a:t>A pour objet d'évaluer la capacité du candidat à exposer les connaissances et compétences qu'il a acquises sur un projet précis.</a:t>
            </a:r>
            <a:endParaRPr lang="fr-FR" sz="2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800" b="0" strike="noStrike" spc="-1" dirty="0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sz="2800" b="0" strike="noStrike" spc="-1" dirty="0">
                <a:solidFill>
                  <a:srgbClr val="000000"/>
                </a:solidFill>
                <a:latin typeface="Gill Sans MT"/>
              </a:rPr>
              <a:t>A lieu le 6 juin 2025</a:t>
            </a:r>
            <a:endParaRPr lang="fr-FR" sz="2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800" b="0" strike="noStrike" spc="-1" dirty="0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sz="2800" b="0" strike="noStrike" spc="-1" dirty="0">
                <a:solidFill>
                  <a:srgbClr val="000000"/>
                </a:solidFill>
                <a:latin typeface="Gill Sans MT"/>
              </a:rPr>
              <a:t>Possibilité de présenter une partie de l’oral dans une langue étrangère</a:t>
            </a:r>
            <a:endParaRPr lang="fr-FR" sz="2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8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3">
            <a:alphaModFix amt="45000"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itre 1"/>
          <p:cNvSpPr txBox="1"/>
          <p:nvPr/>
        </p:nvSpPr>
        <p:spPr>
          <a:xfrm>
            <a:off x="330840" y="802440"/>
            <a:ext cx="9603000" cy="104904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fr-FR" sz="4000" b="0" strike="noStrike" cap="all" spc="-1">
                <a:solidFill>
                  <a:srgbClr val="000000"/>
                </a:solidFill>
                <a:latin typeface="Gill Sans MT"/>
              </a:rPr>
              <a:t>SUR QUOI PORTE CET ORAL? </a:t>
            </a:r>
            <a:endParaRPr lang="fr-FR" sz="4000" b="0" strike="noStrike" spc="-1">
              <a:solidFill>
                <a:srgbClr val="000000"/>
              </a:solidFill>
              <a:latin typeface="Gill Sans MT"/>
            </a:endParaRPr>
          </a:p>
        </p:txBody>
      </p:sp>
      <p:pic>
        <p:nvPicPr>
          <p:cNvPr id="103" name="Graphique 3" descr="Ampoule"/>
          <p:cNvPicPr/>
          <p:nvPr/>
        </p:nvPicPr>
        <p:blipFill>
          <a:blip r:embed="rId4"/>
          <a:stretch/>
        </p:blipFill>
        <p:spPr>
          <a:xfrm>
            <a:off x="11097887" y="116632"/>
            <a:ext cx="1122120" cy="1122120"/>
          </a:xfrm>
          <a:prstGeom prst="rect">
            <a:avLst/>
          </a:prstGeom>
          <a:ln w="0">
            <a:noFill/>
          </a:ln>
        </p:spPr>
      </p:pic>
      <p:sp>
        <p:nvSpPr>
          <p:cNvPr id="104" name="ZoneTexte 2"/>
          <p:cNvSpPr/>
          <p:nvPr/>
        </p:nvSpPr>
        <p:spPr>
          <a:xfrm>
            <a:off x="522984" y="1412776"/>
            <a:ext cx="9992880" cy="753907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2200" b="0" strike="noStrike" spc="-1" dirty="0">
                <a:solidFill>
                  <a:srgbClr val="000000"/>
                </a:solidFill>
                <a:latin typeface="Gill Sans MT"/>
              </a:rPr>
              <a:t>Cette année, les élèves de 3</a:t>
            </a:r>
            <a:r>
              <a:rPr lang="fr-FR" sz="2200" b="0" strike="noStrike" spc="-1" baseline="30000" dirty="0">
                <a:solidFill>
                  <a:srgbClr val="000000"/>
                </a:solidFill>
                <a:latin typeface="Gill Sans MT"/>
              </a:rPr>
              <a:t>e</a:t>
            </a:r>
            <a:r>
              <a:rPr lang="fr-FR" sz="2200" b="0" strike="noStrike" spc="-1" dirty="0">
                <a:solidFill>
                  <a:srgbClr val="000000"/>
                </a:solidFill>
                <a:latin typeface="Gill Sans MT"/>
              </a:rPr>
              <a:t> ont le </a:t>
            </a:r>
            <a:r>
              <a:rPr lang="fr-FR" sz="2200" b="1" u="sng" strike="noStrike" spc="-1" dirty="0">
                <a:solidFill>
                  <a:srgbClr val="000000"/>
                </a:solidFill>
                <a:uFillTx/>
                <a:latin typeface="Gill Sans MT"/>
              </a:rPr>
              <a:t>choix</a:t>
            </a:r>
            <a:r>
              <a:rPr lang="fr-FR" sz="2200" b="0" strike="noStrike" spc="-1" dirty="0">
                <a:solidFill>
                  <a:srgbClr val="000000"/>
                </a:solidFill>
                <a:latin typeface="Gill Sans MT"/>
              </a:rPr>
              <a:t> de présenter:</a:t>
            </a:r>
            <a:endParaRPr lang="fr-FR" sz="22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200" b="0" strike="noStrike" spc="-1" dirty="0">
              <a:latin typeface="Arial"/>
            </a:endParaRP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fr-FR" sz="2200" b="0" strike="noStrike" spc="-1" dirty="0">
                <a:solidFill>
                  <a:srgbClr val="000000"/>
                </a:solidFill>
                <a:latin typeface="Gill Sans MT"/>
              </a:rPr>
              <a:t>Soit le projet </a:t>
            </a:r>
            <a:r>
              <a:rPr lang="fr-FR" sz="2200" b="1" strike="noStrike" spc="-1" dirty="0">
                <a:solidFill>
                  <a:srgbClr val="000000"/>
                </a:solidFill>
                <a:latin typeface="Gill Sans MT"/>
              </a:rPr>
              <a:t>Histoire des Arts </a:t>
            </a:r>
            <a:r>
              <a:rPr lang="fr-FR" sz="2200" b="0" strike="noStrike" spc="-1" dirty="0">
                <a:solidFill>
                  <a:srgbClr val="000000"/>
                </a:solidFill>
                <a:latin typeface="Gill Sans MT"/>
              </a:rPr>
              <a:t>réalisé en classe de 4</a:t>
            </a:r>
            <a:r>
              <a:rPr lang="fr-FR" sz="2200" spc="-1" baseline="30000" dirty="0">
                <a:solidFill>
                  <a:srgbClr val="000000"/>
                </a:solidFill>
                <a:latin typeface="Gill Sans MT"/>
              </a:rPr>
              <a:t>ème</a:t>
            </a:r>
            <a:r>
              <a:rPr lang="fr-FR" sz="2200" spc="-1" dirty="0">
                <a:solidFill>
                  <a:srgbClr val="000000"/>
                </a:solidFill>
                <a:latin typeface="Gill Sans MT"/>
              </a:rPr>
              <a:t> et </a:t>
            </a:r>
            <a:r>
              <a:rPr lang="fr-FR" sz="2200" b="0" strike="noStrike" spc="-1" dirty="0">
                <a:solidFill>
                  <a:srgbClr val="000000"/>
                </a:solidFill>
                <a:latin typeface="Gill Sans MT"/>
              </a:rPr>
              <a:t>pour lequel les élèves ont déjà eu un oral (</a:t>
            </a:r>
            <a:r>
              <a:rPr lang="fr-FR" sz="2200" b="0" i="1" strike="noStrike" spc="-1" dirty="0">
                <a:solidFill>
                  <a:srgbClr val="000000"/>
                </a:solidFill>
                <a:latin typeface="Gill Sans MT"/>
              </a:rPr>
              <a:t>possible pour tous les élèves à Divonne en 4eme</a:t>
            </a:r>
            <a:r>
              <a:rPr lang="fr-FR" sz="2200" b="0" strike="noStrike" spc="-1" dirty="0">
                <a:solidFill>
                  <a:srgbClr val="000000"/>
                </a:solidFill>
                <a:latin typeface="Gill Sans MT"/>
              </a:rPr>
              <a:t>)</a:t>
            </a:r>
            <a:endParaRPr lang="fr-FR" sz="22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200" b="0" strike="noStrike" spc="-1" dirty="0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sz="2200" b="0" strike="noStrike" spc="-1" dirty="0">
                <a:solidFill>
                  <a:srgbClr val="000000"/>
                </a:solidFill>
                <a:latin typeface="Gill Sans MT"/>
              </a:rPr>
              <a:t>Soit leur </a:t>
            </a:r>
            <a:r>
              <a:rPr lang="fr-FR" sz="2200" b="1" strike="noStrike" spc="-1" dirty="0">
                <a:solidFill>
                  <a:srgbClr val="000000"/>
                </a:solidFill>
                <a:latin typeface="Gill Sans MT"/>
              </a:rPr>
              <a:t>Dossier d’orientation </a:t>
            </a:r>
            <a:r>
              <a:rPr lang="fr-FR" sz="2200" b="0" strike="noStrike" spc="-1" dirty="0">
                <a:solidFill>
                  <a:srgbClr val="000000"/>
                </a:solidFill>
                <a:latin typeface="Gill Sans MT"/>
              </a:rPr>
              <a:t>réalisé en cours de français, en vie de classe et à la maison après le stage (</a:t>
            </a:r>
            <a:r>
              <a:rPr lang="fr-FR" sz="2200" b="0" i="1" strike="noStrike" spc="-1" dirty="0">
                <a:solidFill>
                  <a:srgbClr val="000000"/>
                </a:solidFill>
                <a:latin typeface="Gill Sans MT"/>
              </a:rPr>
              <a:t>possible pour tous les élèves</a:t>
            </a:r>
            <a:r>
              <a:rPr lang="fr-FR" sz="2200" b="0" strike="noStrike" spc="-1" dirty="0">
                <a:solidFill>
                  <a:srgbClr val="000000"/>
                </a:solidFill>
                <a:latin typeface="Gill Sans MT"/>
              </a:rPr>
              <a:t>)</a:t>
            </a:r>
            <a:endParaRPr lang="fr-FR" sz="22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200" b="0" strike="noStrike" spc="-1" dirty="0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sz="2200" b="0" strike="noStrike" spc="-1" dirty="0">
                <a:solidFill>
                  <a:srgbClr val="000000"/>
                </a:solidFill>
                <a:latin typeface="Gill Sans MT"/>
              </a:rPr>
              <a:t>Soit leur </a:t>
            </a:r>
            <a:r>
              <a:rPr lang="fr-FR" sz="2200" b="1" strike="noStrike" spc="-1" dirty="0" err="1">
                <a:solidFill>
                  <a:srgbClr val="000000"/>
                </a:solidFill>
                <a:latin typeface="Gill Sans MT"/>
              </a:rPr>
              <a:t>Lapbook</a:t>
            </a:r>
            <a:r>
              <a:rPr lang="fr-FR" sz="2200" b="1" strike="noStrike" spc="-1" dirty="0">
                <a:solidFill>
                  <a:srgbClr val="000000"/>
                </a:solidFill>
                <a:latin typeface="Gill Sans MT"/>
              </a:rPr>
              <a:t> « Parcours Citoyen »</a:t>
            </a:r>
            <a:r>
              <a:rPr lang="fr-FR" sz="2200" b="0" strike="noStrike" spc="-1" dirty="0">
                <a:solidFill>
                  <a:srgbClr val="000000"/>
                </a:solidFill>
                <a:latin typeface="Gill Sans MT"/>
              </a:rPr>
              <a:t> réalisé en cours d’EMC (</a:t>
            </a:r>
            <a:r>
              <a:rPr lang="fr-FR" sz="2200" b="0" i="1" strike="noStrike" spc="-1" dirty="0">
                <a:solidFill>
                  <a:srgbClr val="000000"/>
                </a:solidFill>
                <a:latin typeface="Gill Sans MT"/>
              </a:rPr>
              <a:t>possible pour tous les élève</a:t>
            </a:r>
            <a:r>
              <a:rPr lang="fr-FR" sz="2200" b="0" strike="noStrike" spc="-1" dirty="0">
                <a:solidFill>
                  <a:srgbClr val="000000"/>
                </a:solidFill>
                <a:latin typeface="Gill Sans MT"/>
              </a:rPr>
              <a:t>s)</a:t>
            </a:r>
            <a:endParaRPr lang="fr-FR" sz="22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200" b="0" strike="noStrike" spc="-1" dirty="0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sz="2200" b="0" strike="noStrike" spc="-1" dirty="0">
                <a:solidFill>
                  <a:srgbClr val="000000"/>
                </a:solidFill>
                <a:latin typeface="Gill Sans MT"/>
              </a:rPr>
              <a:t>Soit le projet </a:t>
            </a:r>
            <a:r>
              <a:rPr lang="fr-FR" sz="2200" b="1" strike="noStrike" spc="-1" dirty="0">
                <a:solidFill>
                  <a:srgbClr val="000000"/>
                </a:solidFill>
                <a:latin typeface="Gill Sans MT"/>
              </a:rPr>
              <a:t>Chorale</a:t>
            </a:r>
            <a:r>
              <a:rPr lang="fr-FR" sz="2200" b="0" strike="noStrike" spc="-1" dirty="0">
                <a:solidFill>
                  <a:srgbClr val="000000"/>
                </a:solidFill>
                <a:latin typeface="Gill Sans MT"/>
              </a:rPr>
              <a:t> (</a:t>
            </a:r>
            <a:r>
              <a:rPr lang="fr-FR" sz="2200" b="0" i="1" strike="noStrike" spc="-1" dirty="0">
                <a:solidFill>
                  <a:srgbClr val="000000"/>
                </a:solidFill>
                <a:latin typeface="Gill Sans MT"/>
              </a:rPr>
              <a:t>uniquement pour les élèves qui ont fait partie de la chorale pendant au moins un an depuis la cinquième</a:t>
            </a:r>
            <a:r>
              <a:rPr lang="fr-FR" sz="2200" b="0" strike="noStrike" spc="-1" dirty="0">
                <a:solidFill>
                  <a:srgbClr val="000000"/>
                </a:solidFill>
                <a:latin typeface="Gill Sans MT"/>
              </a:rPr>
              <a:t>)</a:t>
            </a:r>
            <a:endParaRPr lang="fr-FR" sz="22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2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2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2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2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2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2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2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2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2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3">
            <a:alphaModFix amt="45000"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itre 1"/>
          <p:cNvSpPr txBox="1"/>
          <p:nvPr/>
        </p:nvSpPr>
        <p:spPr>
          <a:xfrm>
            <a:off x="330840" y="802440"/>
            <a:ext cx="9603000" cy="104904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fr-FR" sz="4000" b="0" strike="noStrike" cap="all" spc="-1" dirty="0">
                <a:solidFill>
                  <a:srgbClr val="000000"/>
                </a:solidFill>
                <a:latin typeface="Gill Sans MT"/>
              </a:rPr>
              <a:t>COMMENT SE DEROULE L’ORAL?</a:t>
            </a:r>
            <a:endParaRPr lang="fr-FR" sz="4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pic>
        <p:nvPicPr>
          <p:cNvPr id="106" name="Graphique 3" descr="Ampoule"/>
          <p:cNvPicPr/>
          <p:nvPr/>
        </p:nvPicPr>
        <p:blipFill>
          <a:blip r:embed="rId4"/>
          <a:stretch/>
        </p:blipFill>
        <p:spPr>
          <a:xfrm>
            <a:off x="10199880" y="82080"/>
            <a:ext cx="1122120" cy="1122120"/>
          </a:xfrm>
          <a:prstGeom prst="rect">
            <a:avLst/>
          </a:prstGeom>
          <a:ln w="0">
            <a:noFill/>
          </a:ln>
        </p:spPr>
      </p:pic>
      <p:sp>
        <p:nvSpPr>
          <p:cNvPr id="107" name="ZoneTexte 2"/>
          <p:cNvSpPr/>
          <p:nvPr/>
        </p:nvSpPr>
        <p:spPr>
          <a:xfrm>
            <a:off x="579600" y="1575720"/>
            <a:ext cx="11277040" cy="609252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fr-FR" b="0" strike="noStrike" spc="-1" dirty="0">
                <a:solidFill>
                  <a:srgbClr val="000000"/>
                </a:solidFill>
                <a:latin typeface="Gill Sans MT"/>
              </a:rPr>
              <a:t>Les élèves peuvent présenter à 2 ou 3 (ou seul) l’HDA, les autres projets se présentent seuls.</a:t>
            </a:r>
          </a:p>
          <a:p>
            <a:pPr>
              <a:lnSpc>
                <a:spcPct val="100000"/>
              </a:lnSpc>
            </a:pPr>
            <a:endParaRPr lang="fr-FR" b="0" strike="noStrike" spc="-1" dirty="0">
              <a:solidFill>
                <a:srgbClr val="000000"/>
              </a:solidFill>
              <a:latin typeface="Gill Sans MT"/>
            </a:endParaRPr>
          </a:p>
          <a:p>
            <a:pPr>
              <a:lnSpc>
                <a:spcPct val="100000"/>
              </a:lnSpc>
            </a:pPr>
            <a:r>
              <a:rPr lang="fr-FR" b="0" strike="noStrike" spc="-1" dirty="0">
                <a:solidFill>
                  <a:srgbClr val="000000"/>
                </a:solidFill>
                <a:latin typeface="Gill Sans MT"/>
              </a:rPr>
              <a:t>L’oral se déroule en deux temps : un </a:t>
            </a:r>
            <a:r>
              <a:rPr lang="fr-FR" b="1" u="sng" strike="noStrike" spc="-1" dirty="0">
                <a:solidFill>
                  <a:srgbClr val="000000"/>
                </a:solidFill>
                <a:uFillTx/>
                <a:latin typeface="Gill Sans MT"/>
              </a:rPr>
              <a:t>exposé</a:t>
            </a:r>
            <a:r>
              <a:rPr lang="fr-FR" b="0" strike="noStrike" spc="-1" dirty="0">
                <a:solidFill>
                  <a:srgbClr val="000000"/>
                </a:solidFill>
                <a:latin typeface="Gill Sans MT"/>
              </a:rPr>
              <a:t> suivi d’un </a:t>
            </a:r>
            <a:r>
              <a:rPr lang="fr-FR" b="1" u="sng" strike="noStrike" spc="-1" dirty="0">
                <a:solidFill>
                  <a:srgbClr val="000000"/>
                </a:solidFill>
                <a:uFillTx/>
                <a:latin typeface="Gill Sans MT"/>
              </a:rPr>
              <a:t>entretien</a:t>
            </a:r>
            <a:r>
              <a:rPr lang="fr-FR" b="0" strike="noStrike" spc="-1" dirty="0">
                <a:solidFill>
                  <a:srgbClr val="000000"/>
                </a:solidFill>
                <a:latin typeface="Gill Sans MT"/>
              </a:rPr>
              <a:t> avec le jury. </a:t>
            </a:r>
            <a:endParaRPr lang="fr-FR" b="0" strike="noStrike" spc="-1" dirty="0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b="0" strike="noStrike" spc="-1" dirty="0">
                <a:solidFill>
                  <a:srgbClr val="000000"/>
                </a:solidFill>
                <a:latin typeface="Gill Sans MT"/>
              </a:rPr>
              <a:t>L’</a:t>
            </a:r>
            <a:r>
              <a:rPr lang="fr-FR" b="1" u="sng" strike="noStrike" spc="-1" dirty="0">
                <a:solidFill>
                  <a:srgbClr val="000000"/>
                </a:solidFill>
                <a:uFillTx/>
                <a:latin typeface="Gill Sans MT"/>
              </a:rPr>
              <a:t>exposé</a:t>
            </a:r>
            <a:r>
              <a:rPr lang="fr-FR" b="0" strike="noStrike" spc="-1" dirty="0">
                <a:solidFill>
                  <a:srgbClr val="000000"/>
                </a:solidFill>
                <a:latin typeface="Gill Sans MT"/>
              </a:rPr>
              <a:t> dure </a:t>
            </a:r>
            <a:r>
              <a:rPr lang="fr-FR" b="1" strike="noStrike" spc="-1" dirty="0">
                <a:solidFill>
                  <a:srgbClr val="000000"/>
                </a:solidFill>
                <a:latin typeface="Gill Sans MT"/>
              </a:rPr>
              <a:t>5 minutes (10 minutes </a:t>
            </a:r>
            <a:r>
              <a:rPr lang="fr-FR" strike="noStrike" spc="-1" dirty="0">
                <a:solidFill>
                  <a:srgbClr val="000000"/>
                </a:solidFill>
                <a:latin typeface="Gill Sans MT"/>
              </a:rPr>
              <a:t>en cas d’HDA à 2, </a:t>
            </a:r>
            <a:r>
              <a:rPr lang="fr-FR" b="1" spc="-1" dirty="0">
                <a:solidFill>
                  <a:srgbClr val="000000"/>
                </a:solidFill>
                <a:latin typeface="Gill Sans MT"/>
              </a:rPr>
              <a:t>15 minutes </a:t>
            </a:r>
            <a:r>
              <a:rPr lang="fr-FR" spc="-1" dirty="0">
                <a:solidFill>
                  <a:srgbClr val="000000"/>
                </a:solidFill>
                <a:latin typeface="Gill Sans MT"/>
              </a:rPr>
              <a:t>en cas d’HDA à 3</a:t>
            </a:r>
            <a:r>
              <a:rPr lang="fr-FR" b="1" strike="noStrike" spc="-1" dirty="0">
                <a:solidFill>
                  <a:srgbClr val="000000"/>
                </a:solidFill>
                <a:latin typeface="Gill Sans MT"/>
              </a:rPr>
              <a:t>)</a:t>
            </a:r>
            <a:r>
              <a:rPr lang="fr-FR" b="0" strike="noStrike" spc="-1" dirty="0">
                <a:solidFill>
                  <a:srgbClr val="000000"/>
                </a:solidFill>
                <a:latin typeface="Gill Sans MT"/>
              </a:rPr>
              <a:t>. L’élève doit alors présenter de façon </a:t>
            </a:r>
            <a:r>
              <a:rPr lang="fr-FR" b="0" u="sng" strike="noStrike" spc="-1" dirty="0">
                <a:solidFill>
                  <a:srgbClr val="000000"/>
                </a:solidFill>
                <a:uFillTx/>
                <a:latin typeface="Gill Sans MT"/>
              </a:rPr>
              <a:t>organisée</a:t>
            </a:r>
            <a:r>
              <a:rPr lang="fr-FR" b="0" strike="noStrike" spc="-1" dirty="0">
                <a:solidFill>
                  <a:srgbClr val="000000"/>
                </a:solidFill>
                <a:latin typeface="Gill Sans MT"/>
              </a:rPr>
              <a:t> (introduction, développement en 2 ou 3 grandes parties, conclusion) le projet qu’il a choisi. Durant l’exposé, le candidat peut présenter sa production (ex : son dossier d’orientation ; son </a:t>
            </a:r>
            <a:r>
              <a:rPr lang="fr-FR" b="0" strike="noStrike" spc="-1" dirty="0" err="1">
                <a:solidFill>
                  <a:srgbClr val="000000"/>
                </a:solidFill>
                <a:latin typeface="Gill Sans MT"/>
              </a:rPr>
              <a:t>Lapbook</a:t>
            </a:r>
            <a:r>
              <a:rPr lang="fr-FR" b="0" strike="noStrike" spc="-1" dirty="0">
                <a:solidFill>
                  <a:srgbClr val="000000"/>
                </a:solidFill>
                <a:latin typeface="Gill Sans MT"/>
              </a:rPr>
              <a:t> EMC ; son dossier d’HDA et sa création). Il peut également se servir d’outils numériques pour dynamiser sa présentation (diaporama, vidéo, etc.). </a:t>
            </a:r>
            <a:endParaRPr lang="fr-FR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b="0" strike="noStrike" spc="-1" dirty="0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b="0" strike="noStrike" spc="-1" dirty="0">
                <a:solidFill>
                  <a:srgbClr val="000000"/>
                </a:solidFill>
                <a:latin typeface="Gill Sans MT"/>
              </a:rPr>
              <a:t>L’</a:t>
            </a:r>
            <a:r>
              <a:rPr lang="fr-FR" b="1" u="sng" strike="noStrike" spc="-1" dirty="0">
                <a:solidFill>
                  <a:srgbClr val="000000"/>
                </a:solidFill>
                <a:uFillTx/>
                <a:latin typeface="Gill Sans MT"/>
              </a:rPr>
              <a:t>entretien</a:t>
            </a:r>
            <a:r>
              <a:rPr lang="fr-FR" b="0" strike="noStrike" spc="-1" dirty="0">
                <a:solidFill>
                  <a:srgbClr val="000000"/>
                </a:solidFill>
                <a:latin typeface="Gill Sans MT"/>
              </a:rPr>
              <a:t> dure </a:t>
            </a:r>
            <a:r>
              <a:rPr lang="fr-FR" b="1" strike="noStrike" spc="-1" dirty="0">
                <a:solidFill>
                  <a:srgbClr val="000000"/>
                </a:solidFill>
                <a:latin typeface="Gill Sans MT"/>
              </a:rPr>
              <a:t>10 minutes (15 minutes </a:t>
            </a:r>
            <a:r>
              <a:rPr lang="fr-FR" strike="noStrike" spc="-1" dirty="0">
                <a:solidFill>
                  <a:srgbClr val="000000"/>
                </a:solidFill>
                <a:latin typeface="Gill Sans MT"/>
              </a:rPr>
              <a:t>en cas d’HDA à 2 ou 3</a:t>
            </a:r>
            <a:r>
              <a:rPr lang="fr-FR" b="1" strike="noStrike" spc="-1" dirty="0">
                <a:solidFill>
                  <a:srgbClr val="000000"/>
                </a:solidFill>
                <a:latin typeface="Gill Sans MT"/>
              </a:rPr>
              <a:t>)</a:t>
            </a:r>
            <a:r>
              <a:rPr lang="fr-FR" b="0" strike="noStrike" spc="-1" dirty="0">
                <a:solidFill>
                  <a:srgbClr val="000000"/>
                </a:solidFill>
                <a:latin typeface="Gill Sans MT"/>
              </a:rPr>
              <a:t>. Lors de celui-ci, le jury peut poser des questions sur ce que l’élève vient d’expliquer pour obtenir des </a:t>
            </a:r>
            <a:r>
              <a:rPr lang="fr-FR" b="0" u="sng" strike="noStrike" spc="-1" dirty="0">
                <a:solidFill>
                  <a:srgbClr val="000000"/>
                </a:solidFill>
                <a:uFillTx/>
                <a:latin typeface="Gill Sans MT"/>
              </a:rPr>
              <a:t>précisions</a:t>
            </a:r>
            <a:r>
              <a:rPr lang="fr-FR" b="0" strike="noStrike" spc="-1" dirty="0">
                <a:solidFill>
                  <a:srgbClr val="000000"/>
                </a:solidFill>
                <a:latin typeface="Gill Sans MT"/>
              </a:rPr>
              <a:t>. Mais, la grande partie de l’entretien sera consacrée à la </a:t>
            </a:r>
            <a:r>
              <a:rPr lang="fr-FR" b="0" u="sng" strike="noStrike" spc="-1" dirty="0">
                <a:solidFill>
                  <a:srgbClr val="000000"/>
                </a:solidFill>
                <a:uFillTx/>
                <a:latin typeface="Gill Sans MT"/>
              </a:rPr>
              <a:t>démarche de projet </a:t>
            </a:r>
            <a:r>
              <a:rPr lang="fr-FR" b="0" strike="noStrike" spc="-1" dirty="0">
                <a:solidFill>
                  <a:srgbClr val="000000"/>
                </a:solidFill>
                <a:latin typeface="Gill Sans MT"/>
              </a:rPr>
              <a:t>(Les grandes étapes du projet, l'organisation dans le temps, les moyens utilisés, les difficultés rencontrées, ce qui a été réussi, moins bien réussi, ce que ce projet a apporté à l’élève, si ce projet a plu ou déplu à l’élève et pourquoi...). Les questions peuvent aussi porter sur d’</a:t>
            </a:r>
            <a:r>
              <a:rPr lang="fr-FR" b="0" u="sng" strike="noStrike" spc="-1" dirty="0">
                <a:solidFill>
                  <a:srgbClr val="000000"/>
                </a:solidFill>
                <a:uFillTx/>
                <a:latin typeface="Gill Sans MT"/>
              </a:rPr>
              <a:t>autres projets </a:t>
            </a:r>
            <a:r>
              <a:rPr lang="fr-FR" b="0" strike="noStrike" spc="-1" dirty="0">
                <a:solidFill>
                  <a:srgbClr val="000000"/>
                </a:solidFill>
                <a:latin typeface="Gill Sans MT"/>
              </a:rPr>
              <a:t>faits par l’élève durant sa scolarité. </a:t>
            </a:r>
            <a:endParaRPr lang="fr-FR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0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3">
            <a:alphaModFix amt="45000"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itre 1"/>
          <p:cNvSpPr txBox="1"/>
          <p:nvPr/>
        </p:nvSpPr>
        <p:spPr>
          <a:xfrm>
            <a:off x="330840" y="802440"/>
            <a:ext cx="9603000" cy="104904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fr-FR" sz="4000" b="0" strike="noStrike" cap="all" spc="-1">
                <a:solidFill>
                  <a:srgbClr val="000000"/>
                </a:solidFill>
                <a:latin typeface="Gill Sans MT"/>
              </a:rPr>
              <a:t>COMMENT EST EVALUÉ CET ORAL? </a:t>
            </a:r>
            <a:endParaRPr lang="fr-FR" sz="4000" b="0" strike="noStrike" spc="-1">
              <a:solidFill>
                <a:srgbClr val="000000"/>
              </a:solidFill>
              <a:latin typeface="Gill Sans MT"/>
            </a:endParaRPr>
          </a:p>
        </p:txBody>
      </p:sp>
      <p:pic>
        <p:nvPicPr>
          <p:cNvPr id="109" name="Graphique 3" descr="Ampoule"/>
          <p:cNvPicPr/>
          <p:nvPr/>
        </p:nvPicPr>
        <p:blipFill>
          <a:blip r:embed="rId4"/>
          <a:stretch/>
        </p:blipFill>
        <p:spPr>
          <a:xfrm>
            <a:off x="11208568" y="0"/>
            <a:ext cx="1122120" cy="1122120"/>
          </a:xfrm>
          <a:prstGeom prst="rect">
            <a:avLst/>
          </a:prstGeom>
          <a:ln w="0">
            <a:noFill/>
          </a:ln>
        </p:spPr>
      </p:pic>
      <p:sp>
        <p:nvSpPr>
          <p:cNvPr id="110" name="ZoneTexte 2"/>
          <p:cNvSpPr/>
          <p:nvPr/>
        </p:nvSpPr>
        <p:spPr>
          <a:xfrm>
            <a:off x="579600" y="1575720"/>
            <a:ext cx="9992880" cy="5425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2000" b="0" strike="noStrike" spc="-1">
                <a:solidFill>
                  <a:srgbClr val="000000"/>
                </a:solidFill>
                <a:latin typeface="Gill Sans MT"/>
              </a:rPr>
              <a:t>Le jury évalue les qualités d’expression orale et la capacité du candidat à rendre compte, à analyser ce qu’il a fait.</a:t>
            </a:r>
            <a:endParaRPr lang="fr-FR" sz="2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000" b="0" strike="noStrike" spc="-1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sz="2000" b="1" u="sng" strike="noStrike" spc="-1">
                <a:solidFill>
                  <a:srgbClr val="000000"/>
                </a:solidFill>
                <a:uFillTx/>
                <a:latin typeface="Gill Sans MT"/>
              </a:rPr>
              <a:t>MAÎTRISE DE L’EXPRESSION ORALE sur 50 points</a:t>
            </a:r>
            <a:endParaRPr lang="fr-FR" sz="2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2000" b="0" i="1" strike="noStrike" spc="-1">
                <a:solidFill>
                  <a:srgbClr val="000000"/>
                </a:solidFill>
                <a:latin typeface="Gill Sans MT"/>
              </a:rPr>
              <a:t>Respect des codes d’un examen (attitude, syntaxe, vocabulaire, pas de lecture des notes, efforts pour intéresser l’auditoire, pas de gestes parasites...), organisation de l’exposé (introduction, progression logique, conclusion), ...</a:t>
            </a:r>
            <a:endParaRPr lang="fr-FR" sz="2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000" b="0" strike="noStrike" spc="-1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sz="2000" b="1" u="sng" strike="noStrike" spc="-1">
                <a:solidFill>
                  <a:srgbClr val="000000"/>
                </a:solidFill>
                <a:uFillTx/>
                <a:latin typeface="Gill Sans MT"/>
              </a:rPr>
              <a:t>MAÎTRISE DU SUJET PRÉSENTÉ sur 50 points</a:t>
            </a:r>
            <a:endParaRPr lang="fr-FR" sz="2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2000" b="0" i="1" strike="noStrike" spc="-1">
                <a:solidFill>
                  <a:srgbClr val="000000"/>
                </a:solidFill>
                <a:latin typeface="Gill Sans MT"/>
              </a:rPr>
              <a:t>Connaissances relatives au projet présenté (maîtrise du sujet, des contenus théoriques ou culturels associés, du vocabulaire spécifique...), maîtrise de la démarche de projet (capacité de l’élève à expliciter sa démarche, à évaluer ses points forts et ses difficultés, à exprimer son avis personnel...), ... </a:t>
            </a:r>
            <a:endParaRPr lang="fr-FR" sz="2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3">
            <a:alphaModFix amt="45000"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itre 1"/>
          <p:cNvSpPr txBox="1"/>
          <p:nvPr/>
        </p:nvSpPr>
        <p:spPr>
          <a:xfrm>
            <a:off x="330840" y="802440"/>
            <a:ext cx="9603000" cy="104904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fr-FR" sz="4000" b="0" strike="noStrike" cap="all" spc="-1">
                <a:solidFill>
                  <a:srgbClr val="000000"/>
                </a:solidFill>
                <a:latin typeface="Gill Sans MT"/>
              </a:rPr>
              <a:t>COMMENT EST PRÉPARÉ CET ORAL? </a:t>
            </a:r>
            <a:endParaRPr lang="fr-FR" sz="4000" b="0" strike="noStrike" spc="-1">
              <a:solidFill>
                <a:srgbClr val="000000"/>
              </a:solidFill>
              <a:latin typeface="Gill Sans MT"/>
            </a:endParaRPr>
          </a:p>
        </p:txBody>
      </p:sp>
      <p:pic>
        <p:nvPicPr>
          <p:cNvPr id="112" name="Graphique 3" descr="Ampoule"/>
          <p:cNvPicPr/>
          <p:nvPr/>
        </p:nvPicPr>
        <p:blipFill>
          <a:blip r:embed="rId4"/>
          <a:stretch/>
        </p:blipFill>
        <p:spPr>
          <a:xfrm>
            <a:off x="10199880" y="82080"/>
            <a:ext cx="1122120" cy="1122120"/>
          </a:xfrm>
          <a:prstGeom prst="rect">
            <a:avLst/>
          </a:prstGeom>
          <a:ln w="0">
            <a:noFill/>
          </a:ln>
        </p:spPr>
      </p:pic>
      <p:sp>
        <p:nvSpPr>
          <p:cNvPr id="113" name="ZoneTexte 2"/>
          <p:cNvSpPr/>
          <p:nvPr/>
        </p:nvSpPr>
        <p:spPr>
          <a:xfrm>
            <a:off x="87120" y="1575720"/>
            <a:ext cx="9992880" cy="563085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0" strike="noStrike" spc="-1" dirty="0">
                <a:solidFill>
                  <a:srgbClr val="000000"/>
                </a:solidFill>
                <a:latin typeface="Gill Sans MT"/>
              </a:rPr>
              <a:t>Les élèves du collège ont déjà eu un entraînement en fin de 4</a:t>
            </a:r>
            <a:r>
              <a:rPr lang="fr-FR" sz="1800" b="0" strike="noStrike" spc="-1" baseline="30000" dirty="0">
                <a:solidFill>
                  <a:srgbClr val="000000"/>
                </a:solidFill>
                <a:latin typeface="Gill Sans MT"/>
              </a:rPr>
              <a:t>ème</a:t>
            </a:r>
            <a:r>
              <a:rPr lang="fr-FR" sz="1800" b="0" strike="noStrike" spc="-1" dirty="0">
                <a:solidFill>
                  <a:srgbClr val="000000"/>
                </a:solidFill>
                <a:latin typeface="Gill Sans MT"/>
              </a:rPr>
              <a:t> </a:t>
            </a:r>
            <a:r>
              <a:rPr lang="fr-FR" sz="1800" b="0" strike="noStrike" spc="-1" baseline="14000000" dirty="0" err="1">
                <a:solidFill>
                  <a:srgbClr val="000000"/>
                </a:solidFill>
                <a:latin typeface="Gill Sans MT"/>
              </a:rPr>
              <a:t>e</a:t>
            </a:r>
            <a:r>
              <a:rPr lang="fr-FR" sz="1800" b="0" strike="noStrike" spc="-1" dirty="0" err="1">
                <a:solidFill>
                  <a:srgbClr val="000000"/>
                </a:solidFill>
                <a:latin typeface="Gill Sans MT"/>
              </a:rPr>
              <a:t>avec</a:t>
            </a:r>
            <a:r>
              <a:rPr lang="fr-FR" sz="1800" b="0" strike="noStrike" spc="-1" dirty="0">
                <a:solidFill>
                  <a:srgbClr val="000000"/>
                </a:solidFill>
                <a:latin typeface="Gill Sans MT"/>
              </a:rPr>
              <a:t> la présentation à l’oral du projet Histoire des Arts.</a:t>
            </a: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1800" b="0" strike="noStrike" spc="-1" dirty="0">
                <a:solidFill>
                  <a:srgbClr val="000000"/>
                </a:solidFill>
                <a:latin typeface="Gill Sans MT"/>
              </a:rPr>
              <a:t>Cet oral est également préparé </a:t>
            </a:r>
            <a:r>
              <a:rPr lang="fr-FR" sz="1800" b="1" u="sng" strike="noStrike" spc="-1" dirty="0">
                <a:solidFill>
                  <a:srgbClr val="000000"/>
                </a:solidFill>
                <a:uFillTx/>
                <a:latin typeface="Gill Sans MT"/>
              </a:rPr>
              <a:t>tout au long de l’année de 3</a:t>
            </a:r>
            <a:r>
              <a:rPr lang="fr-FR" sz="1800" b="1" u="sng" strike="noStrike" spc="-1" baseline="30000" dirty="0">
                <a:solidFill>
                  <a:srgbClr val="000000"/>
                </a:solidFill>
                <a:uFillTx/>
                <a:latin typeface="Gill Sans MT"/>
              </a:rPr>
              <a:t>ème</a:t>
            </a:r>
            <a:r>
              <a:rPr lang="fr-FR" sz="1800" b="1" u="sng" strike="noStrike" spc="-1" dirty="0">
                <a:solidFill>
                  <a:srgbClr val="000000"/>
                </a:solidFill>
                <a:uFillTx/>
                <a:latin typeface="Gill Sans MT"/>
              </a:rPr>
              <a:t> </a:t>
            </a:r>
            <a:r>
              <a:rPr lang="fr-FR" sz="1800" b="0" strike="noStrike" spc="-1" dirty="0">
                <a:solidFill>
                  <a:srgbClr val="000000"/>
                </a:solidFill>
                <a:latin typeface="Gill Sans MT"/>
              </a:rPr>
              <a:t>: </a:t>
            </a: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 dirty="0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sz="1800" b="0" strike="noStrike" spc="-1" dirty="0">
                <a:solidFill>
                  <a:srgbClr val="000000"/>
                </a:solidFill>
                <a:latin typeface="Gill Sans MT"/>
              </a:rPr>
              <a:t>Pendant les </a:t>
            </a:r>
            <a:r>
              <a:rPr lang="fr-FR" sz="1800" b="0" u="sng" strike="noStrike" spc="-1" dirty="0">
                <a:solidFill>
                  <a:srgbClr val="000000"/>
                </a:solidFill>
                <a:uFillTx/>
                <a:latin typeface="Gill Sans MT"/>
              </a:rPr>
              <a:t>exercices en classe </a:t>
            </a:r>
            <a:r>
              <a:rPr lang="fr-FR" sz="1800" b="0" strike="noStrike" spc="-1" dirty="0">
                <a:solidFill>
                  <a:srgbClr val="000000"/>
                </a:solidFill>
                <a:latin typeface="Gill Sans MT"/>
              </a:rPr>
              <a:t>qui font appel à l’expression orale </a:t>
            </a:r>
          </a:p>
          <a:p>
            <a:pPr marL="360">
              <a:lnSpc>
                <a:spcPct val="100000"/>
              </a:lnSpc>
              <a:buClr>
                <a:srgbClr val="000000"/>
              </a:buClr>
            </a:pPr>
            <a:r>
              <a:rPr lang="fr-FR" sz="1800" b="0" strike="noStrike" spc="-1" dirty="0">
                <a:solidFill>
                  <a:srgbClr val="000000"/>
                </a:solidFill>
                <a:latin typeface="Gill Sans MT"/>
              </a:rPr>
              <a:t>dans les différentes matières.</a:t>
            </a: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 dirty="0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sz="1800" b="0" strike="noStrike" spc="-1" dirty="0">
                <a:solidFill>
                  <a:srgbClr val="000000"/>
                </a:solidFill>
                <a:latin typeface="Gill Sans MT"/>
              </a:rPr>
              <a:t>Lors de la </a:t>
            </a:r>
            <a:r>
              <a:rPr lang="fr-FR" sz="1800" b="0" u="sng" strike="noStrike" spc="-1" dirty="0">
                <a:solidFill>
                  <a:srgbClr val="000000"/>
                </a:solidFill>
                <a:uFillTx/>
                <a:latin typeface="Gill Sans MT"/>
              </a:rPr>
              <a:t>soutenance de stage </a:t>
            </a:r>
            <a:r>
              <a:rPr lang="fr-FR" sz="1800" b="0" strike="noStrike" spc="-1" dirty="0">
                <a:solidFill>
                  <a:srgbClr val="000000"/>
                </a:solidFill>
                <a:latin typeface="Gill Sans MT"/>
              </a:rPr>
              <a:t>en langue vivante.</a:t>
            </a: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 dirty="0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sz="1800" b="0" strike="noStrike" spc="-1" dirty="0">
                <a:solidFill>
                  <a:srgbClr val="000000"/>
                </a:solidFill>
                <a:latin typeface="Gill Sans MT"/>
              </a:rPr>
              <a:t>Lors de </a:t>
            </a:r>
            <a:r>
              <a:rPr lang="fr-FR" sz="1800" b="0" u="sng" strike="noStrike" spc="-1" dirty="0">
                <a:solidFill>
                  <a:srgbClr val="000000"/>
                </a:solidFill>
                <a:uFillTx/>
                <a:latin typeface="Gill Sans MT"/>
              </a:rPr>
              <a:t>l’oral blanc du DNB </a:t>
            </a:r>
            <a:r>
              <a:rPr lang="fr-FR" sz="1800" b="0" strike="noStrike" spc="-1" dirty="0">
                <a:solidFill>
                  <a:srgbClr val="000000"/>
                </a:solidFill>
                <a:latin typeface="Gill Sans MT"/>
              </a:rPr>
              <a:t>qui aura lieu le </a:t>
            </a:r>
            <a:r>
              <a:rPr lang="fr-FR" b="1" u="sng" spc="-1" dirty="0">
                <a:solidFill>
                  <a:srgbClr val="000000"/>
                </a:solidFill>
                <a:latin typeface="Gill Sans MT"/>
              </a:rPr>
              <a:t>13</a:t>
            </a:r>
            <a:r>
              <a:rPr lang="fr-FR" sz="1800" b="1" u="sng" strike="noStrike" spc="-1" dirty="0">
                <a:solidFill>
                  <a:srgbClr val="000000"/>
                </a:solidFill>
                <a:uFillTx/>
                <a:latin typeface="Gill Sans MT"/>
              </a:rPr>
              <a:t> mai.</a:t>
            </a: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 dirty="0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sz="1800" b="0" strike="noStrike" spc="-1" dirty="0">
                <a:solidFill>
                  <a:srgbClr val="000000"/>
                </a:solidFill>
                <a:latin typeface="Gill Sans MT"/>
              </a:rPr>
              <a:t>Une </a:t>
            </a:r>
            <a:r>
              <a:rPr lang="fr-FR" sz="1800" b="0" u="sng" strike="noStrike" spc="-1" dirty="0">
                <a:solidFill>
                  <a:srgbClr val="000000"/>
                </a:solidFill>
                <a:uFillTx/>
                <a:latin typeface="Gill Sans MT"/>
              </a:rPr>
              <a:t>heure de vie de classe </a:t>
            </a:r>
            <a:r>
              <a:rPr lang="fr-FR" sz="1800" b="0" strike="noStrike" spc="-1" dirty="0">
                <a:solidFill>
                  <a:srgbClr val="000000"/>
                </a:solidFill>
                <a:latin typeface="Gill Sans MT"/>
              </a:rPr>
              <a:t>sera consacrée à l’oral du DNB </a:t>
            </a: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1800" b="0" strike="noStrike" spc="-1" dirty="0">
                <a:solidFill>
                  <a:srgbClr val="000000"/>
                </a:solidFill>
                <a:latin typeface="Gill Sans MT"/>
              </a:rPr>
              <a:t>et une </a:t>
            </a:r>
            <a:r>
              <a:rPr lang="fr-FR" sz="1800" b="0" u="sng" strike="noStrike" spc="-1" dirty="0">
                <a:solidFill>
                  <a:srgbClr val="000000"/>
                </a:solidFill>
                <a:uFillTx/>
                <a:latin typeface="Gill Sans MT"/>
              </a:rPr>
              <a:t>fiche de préparation et de conseils </a:t>
            </a:r>
            <a:r>
              <a:rPr lang="fr-FR" sz="1800" b="0" strike="noStrike" spc="-1" dirty="0">
                <a:solidFill>
                  <a:srgbClr val="000000"/>
                </a:solidFill>
                <a:latin typeface="Gill Sans MT"/>
              </a:rPr>
              <a:t>sera remis aux élèves.</a:t>
            </a: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 dirty="0">
              <a:latin typeface="Arial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72264" y="1977480"/>
            <a:ext cx="2703864" cy="400406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84582C"/>
      </a:accent2>
      <a:accent3>
        <a:srgbClr val="002060"/>
      </a:accent3>
      <a:accent4>
        <a:srgbClr val="586EA6"/>
      </a:accent4>
      <a:accent5>
        <a:srgbClr val="586EA6"/>
      </a:accent5>
      <a:accent6>
        <a:srgbClr val="6892A0"/>
      </a:accent6>
      <a:hlink>
        <a:srgbClr val="B71E42"/>
      </a:hlink>
      <a:folHlink>
        <a:srgbClr val="586EA6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84582C"/>
      </a:accent2>
      <a:accent3>
        <a:srgbClr val="002060"/>
      </a:accent3>
      <a:accent4>
        <a:srgbClr val="586EA6"/>
      </a:accent4>
      <a:accent5>
        <a:srgbClr val="586EA6"/>
      </a:accent5>
      <a:accent6>
        <a:srgbClr val="6892A0"/>
      </a:accent6>
      <a:hlink>
        <a:srgbClr val="B71E42"/>
      </a:hlink>
      <a:folHlink>
        <a:srgbClr val="586EA6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Présentation Mon invention</Template>
  <TotalTime>382</TotalTime>
  <Words>674</Words>
  <Application>Microsoft Office PowerPoint</Application>
  <PresentationFormat>Grand écran</PresentationFormat>
  <Paragraphs>81</Paragraphs>
  <Slides>6</Slides>
  <Notes>6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2" baseType="lpstr">
      <vt:lpstr>Arial</vt:lpstr>
      <vt:lpstr>DejaVu Sans</vt:lpstr>
      <vt:lpstr>Gill Sans MT</vt:lpstr>
      <vt:lpstr>Times New Roman</vt:lpstr>
      <vt:lpstr>Wingdings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 ANNEE DE 3e</dc:title>
  <dc:creator>admin</dc:creator>
  <cp:lastModifiedBy>Maxime CORRAND</cp:lastModifiedBy>
  <cp:revision>29</cp:revision>
  <dcterms:created xsi:type="dcterms:W3CDTF">2021-07-27T12:20:03Z</dcterms:created>
  <dcterms:modified xsi:type="dcterms:W3CDTF">2024-09-25T06:45:11Z</dcterms:modified>
  <dc:language>fr-FR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0x010100DEEA25CC0A0AC24199CDC46C25B8B0BC</vt:lpwstr>
  </property>
  <property fmtid="{D5CDD505-2E9C-101B-9397-08002B2CF9AE}" pid="3" name="Notes">
    <vt:i4>7</vt:i4>
  </property>
  <property fmtid="{D5CDD505-2E9C-101B-9397-08002B2CF9AE}" pid="4" name="PresentationFormat">
    <vt:lpwstr>Personnalisé</vt:lpwstr>
  </property>
  <property fmtid="{D5CDD505-2E9C-101B-9397-08002B2CF9AE}" pid="5" name="Slides">
    <vt:i4>10</vt:i4>
  </property>
</Properties>
</file>