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9" roundtripDataSignature="AMtx7mhevM+T2m6j+U2SW3x23VkEPNI8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ACCEE09-7653-4E46-83E7-DC40E0AC4F2B}">
  <a:tblStyle styleId="{7ACCEE09-7653-4E46-83E7-DC40E0AC4F2B}" styleName="Table_0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F0F4"/>
          </a:solidFill>
        </a:fill>
      </a:tcStyle>
    </a:wholeTbl>
    <a:band1H>
      <a:tcTxStyle/>
      <a:tcStyle>
        <a:fill>
          <a:solidFill>
            <a:srgbClr val="CCDFE8"/>
          </a:solidFill>
        </a:fill>
      </a:tcStyle>
    </a:band1H>
    <a:band2H>
      <a:tcTxStyle/>
    </a:band2H>
    <a:band1V>
      <a:tcTxStyle/>
      <a:tcStyle>
        <a:fill>
          <a:solidFill>
            <a:srgbClr val="CCDFE8"/>
          </a:solidFill>
        </a:fill>
      </a:tcStyle>
    </a:band1V>
    <a:band2V>
      <a:tcTxStyle/>
    </a:band2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7A4952AF-236F-4092-A27C-F6F69CE6670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823b43558a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823b43558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823b43558a_0_4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828982040e_0_6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828982040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828982040e_0_6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828982040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82898204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3828982040e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828982040e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828982040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828982040e_0_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823b43558a_0_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823b43558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3823b43558a_0_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823b43558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3823b43558a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823b43558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823b43558a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823b43558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823b43558a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823b43558a_0_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g3823b43558a_0_6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g3823b43558a_0_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823b43558a_0_9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g3823b43558a_0_9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g3823b43558a_0_9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823b43558a_0_1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Diapositive de titr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823b43558a_0_102"/>
          <p:cNvSpPr/>
          <p:nvPr/>
        </p:nvSpPr>
        <p:spPr>
          <a:xfrm>
            <a:off x="0" y="4478274"/>
            <a:ext cx="9144000" cy="66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6" name="Google Shape;56;g3823b43558a_0_102"/>
          <p:cNvSpPr/>
          <p:nvPr/>
        </p:nvSpPr>
        <p:spPr>
          <a:xfrm>
            <a:off x="-9144" y="4539996"/>
            <a:ext cx="22494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7" name="Google Shape;57;g3823b43558a_0_102"/>
          <p:cNvSpPr/>
          <p:nvPr/>
        </p:nvSpPr>
        <p:spPr>
          <a:xfrm>
            <a:off x="2359152" y="4533138"/>
            <a:ext cx="6784800" cy="53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g3823b43558a_0_102"/>
          <p:cNvSpPr txBox="1"/>
          <p:nvPr>
            <p:ph idx="1" type="subTitle"/>
          </p:nvPr>
        </p:nvSpPr>
        <p:spPr>
          <a:xfrm>
            <a:off x="2362200" y="4537528"/>
            <a:ext cx="65151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680"/>
              <a:buNone/>
              <a:defRPr sz="2800">
                <a:solidFill>
                  <a:srgbClr val="FFFFFF"/>
                </a:solidFill>
              </a:defRPr>
            </a:lvl1pPr>
            <a:lvl2pPr lvl="1" algn="ctr">
              <a:spcBef>
                <a:spcPts val="120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12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12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12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12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12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12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1200"/>
              </a:spcBef>
              <a:spcAft>
                <a:spcPts val="1200"/>
              </a:spcAft>
              <a:buSzPts val="1800"/>
              <a:buNone/>
              <a:defRPr/>
            </a:lvl9pPr>
          </a:lstStyle>
          <a:p/>
        </p:txBody>
      </p:sp>
      <p:sp>
        <p:nvSpPr>
          <p:cNvPr id="59" name="Google Shape;59;g3823b43558a_0_102"/>
          <p:cNvSpPr txBox="1"/>
          <p:nvPr>
            <p:ph idx="10" type="dt"/>
          </p:nvPr>
        </p:nvSpPr>
        <p:spPr>
          <a:xfrm>
            <a:off x="76200" y="4551524"/>
            <a:ext cx="20574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g3823b43558a_0_102"/>
          <p:cNvSpPr txBox="1"/>
          <p:nvPr>
            <p:ph idx="11" type="ftr"/>
          </p:nvPr>
        </p:nvSpPr>
        <p:spPr>
          <a:xfrm>
            <a:off x="2085393" y="177404"/>
            <a:ext cx="586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g3823b43558a_0_102"/>
          <p:cNvSpPr txBox="1"/>
          <p:nvPr>
            <p:ph idx="12" type="sldNum"/>
          </p:nvPr>
        </p:nvSpPr>
        <p:spPr>
          <a:xfrm>
            <a:off x="8001000" y="171450"/>
            <a:ext cx="838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>
            <a:lvl1pPr indent="0" lvl="0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2" name="Google Shape;62;g3823b43558a_0_102"/>
          <p:cNvSpPr txBox="1"/>
          <p:nvPr>
            <p:ph type="title"/>
          </p:nvPr>
        </p:nvSpPr>
        <p:spPr>
          <a:xfrm>
            <a:off x="2362200" y="2343150"/>
            <a:ext cx="64770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Twentieth Century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823b43558a_0_111"/>
          <p:cNvSpPr txBox="1"/>
          <p:nvPr>
            <p:ph type="title"/>
          </p:nvPr>
        </p:nvSpPr>
        <p:spPr>
          <a:xfrm>
            <a:off x="609600" y="118110"/>
            <a:ext cx="81534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" name="Google Shape;65;g3823b43558a_0_111"/>
          <p:cNvSpPr txBox="1"/>
          <p:nvPr>
            <p:ph idx="1" type="body"/>
          </p:nvPr>
        </p:nvSpPr>
        <p:spPr>
          <a:xfrm>
            <a:off x="609600" y="1352551"/>
            <a:ext cx="3886200" cy="32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6" name="Google Shape;66;g3823b43558a_0_111"/>
          <p:cNvSpPr txBox="1"/>
          <p:nvPr>
            <p:ph idx="2" type="body"/>
          </p:nvPr>
        </p:nvSpPr>
        <p:spPr>
          <a:xfrm>
            <a:off x="4844901" y="1352549"/>
            <a:ext cx="3886200" cy="32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7" name="Google Shape;67;g3823b43558a_0_111"/>
          <p:cNvSpPr txBox="1"/>
          <p:nvPr>
            <p:ph idx="10" type="dt"/>
          </p:nvPr>
        </p:nvSpPr>
        <p:spPr>
          <a:xfrm>
            <a:off x="6096000" y="4686300"/>
            <a:ext cx="2667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g3823b43558a_0_111"/>
          <p:cNvSpPr txBox="1"/>
          <p:nvPr>
            <p:ph idx="12" type="sldNum"/>
          </p:nvPr>
        </p:nvSpPr>
        <p:spPr>
          <a:xfrm>
            <a:off x="0" y="1123507"/>
            <a:ext cx="533400" cy="18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10000"/>
          </a:bodyPr>
          <a:lstStyle>
            <a:lvl1pPr indent="0" lvl="0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b="0" sz="1000">
              <a:solidFill>
                <a:schemeClr val="dk2"/>
              </a:solidFill>
            </a:endParaRPr>
          </a:p>
        </p:txBody>
      </p:sp>
      <p:sp>
        <p:nvSpPr>
          <p:cNvPr id="69" name="Google Shape;69;g3823b43558a_0_111"/>
          <p:cNvSpPr txBox="1"/>
          <p:nvPr>
            <p:ph idx="11" type="ftr"/>
          </p:nvPr>
        </p:nvSpPr>
        <p:spPr>
          <a:xfrm>
            <a:off x="609601" y="4686155"/>
            <a:ext cx="5421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823b43558a_0_118"/>
          <p:cNvSpPr txBox="1"/>
          <p:nvPr>
            <p:ph type="title"/>
          </p:nvPr>
        </p:nvSpPr>
        <p:spPr>
          <a:xfrm>
            <a:off x="609600" y="118110"/>
            <a:ext cx="81534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  <a:defRPr b="0" sz="42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g3823b43558a_0_118"/>
          <p:cNvSpPr txBox="1"/>
          <p:nvPr>
            <p:ph idx="10" type="dt"/>
          </p:nvPr>
        </p:nvSpPr>
        <p:spPr>
          <a:xfrm>
            <a:off x="6096000" y="4686300"/>
            <a:ext cx="2667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3823b43558a_0_118"/>
          <p:cNvSpPr txBox="1"/>
          <p:nvPr>
            <p:ph idx="11" type="ftr"/>
          </p:nvPr>
        </p:nvSpPr>
        <p:spPr>
          <a:xfrm>
            <a:off x="609601" y="4686155"/>
            <a:ext cx="5421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g3823b43558a_0_118"/>
          <p:cNvSpPr txBox="1"/>
          <p:nvPr>
            <p:ph idx="12" type="sldNum"/>
          </p:nvPr>
        </p:nvSpPr>
        <p:spPr>
          <a:xfrm>
            <a:off x="0" y="1123507"/>
            <a:ext cx="533400" cy="18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10000"/>
          </a:bodyPr>
          <a:lstStyle>
            <a:lvl1pPr indent="0" lvl="0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" name="Google Shape;75;g3823b43558a_0_118"/>
          <p:cNvSpPr txBox="1"/>
          <p:nvPr>
            <p:ph idx="1" type="body"/>
          </p:nvPr>
        </p:nvSpPr>
        <p:spPr>
          <a:xfrm>
            <a:off x="609600" y="1428750"/>
            <a:ext cx="1600200" cy="3124200"/>
          </a:xfrm>
          <a:prstGeom prst="rect">
            <a:avLst/>
          </a:prstGeom>
          <a:solidFill>
            <a:schemeClr val="accent2"/>
          </a:solidFill>
          <a:ln cap="sq" cmpd="dbl" w="508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91425" lIns="137150" spcFirstLastPara="1" rIns="137150" wrap="square" tIns="182875">
            <a:norm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228600" lvl="3" marL="1828800" algn="l">
              <a:spcBef>
                <a:spcPts val="1200"/>
              </a:spcBef>
              <a:spcAft>
                <a:spcPts val="0"/>
              </a:spcAft>
              <a:buSzPts val="675"/>
              <a:buNone/>
              <a:defRPr sz="9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228600" lvl="4" marL="2286000" algn="l">
              <a:spcBef>
                <a:spcPts val="1200"/>
              </a:spcBef>
              <a:spcAft>
                <a:spcPts val="0"/>
              </a:spcAft>
              <a:buSzPts val="585"/>
              <a:buNone/>
              <a:defRPr sz="9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6" name="Google Shape;76;g3823b43558a_0_118"/>
          <p:cNvSpPr txBox="1"/>
          <p:nvPr>
            <p:ph idx="2" type="body"/>
          </p:nvPr>
        </p:nvSpPr>
        <p:spPr>
          <a:xfrm>
            <a:off x="2362200" y="1428750"/>
            <a:ext cx="6400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●"/>
              <a:defRPr/>
            </a:lvl1pPr>
            <a:lvl2pPr indent="-308610" lvl="1" marL="914400" algn="l">
              <a:spcBef>
                <a:spcPts val="1200"/>
              </a:spcBef>
              <a:spcAft>
                <a:spcPts val="0"/>
              </a:spcAft>
              <a:buSzPts val="1260"/>
              <a:buChar char="○"/>
              <a:defRPr/>
            </a:lvl2pPr>
            <a:lvl3pPr indent="-314325" lvl="2" marL="1371600" algn="l">
              <a:spcBef>
                <a:spcPts val="12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1200"/>
              </a:spcBef>
              <a:spcAft>
                <a:spcPts val="0"/>
              </a:spcAft>
              <a:buSzPts val="1350"/>
              <a:buChar char="●"/>
              <a:defRPr/>
            </a:lvl4pPr>
            <a:lvl5pPr indent="-302895" lvl="4" marL="2286000" algn="l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823b43558a_0_6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g3823b43558a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823b43558a_0_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3823b43558a_0_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g3823b43558a_0_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823b43558a_0_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g3823b43558a_0_7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3823b43558a_0_7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g3823b43558a_0_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823b43558a_0_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g3823b43558a_0_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823b43558a_0_8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g3823b43558a_0_8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3823b43558a_0_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823b43558a_0_8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g3823b43558a_0_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823b43558a_0_8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3823b43558a_0_8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g3823b43558a_0_8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g3823b43558a_0_8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g3823b43558a_0_8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823b43558a_0_9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g3823b43558a_0_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823b43558a_0_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3823b43558a_0_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3823b43558a_0_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Relationship Id="rId4" Type="http://schemas.openxmlformats.org/officeDocument/2006/relationships/image" Target="../media/image6.jpg"/><Relationship Id="rId5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1" Type="http://schemas.openxmlformats.org/officeDocument/2006/relationships/image" Target="../media/image28.jpg"/><Relationship Id="rId10" Type="http://schemas.openxmlformats.org/officeDocument/2006/relationships/image" Target="../media/image38.jpg"/><Relationship Id="rId13" Type="http://schemas.openxmlformats.org/officeDocument/2006/relationships/image" Target="../media/image36.jpg"/><Relationship Id="rId12" Type="http://schemas.openxmlformats.org/officeDocument/2006/relationships/image" Target="../media/image30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Relationship Id="rId4" Type="http://schemas.openxmlformats.org/officeDocument/2006/relationships/image" Target="../media/image37.jpg"/><Relationship Id="rId9" Type="http://schemas.openxmlformats.org/officeDocument/2006/relationships/image" Target="../media/image32.jpg"/><Relationship Id="rId5" Type="http://schemas.openxmlformats.org/officeDocument/2006/relationships/image" Target="../media/image11.jpg"/><Relationship Id="rId6" Type="http://schemas.openxmlformats.org/officeDocument/2006/relationships/image" Target="../media/image31.jpg"/><Relationship Id="rId7" Type="http://schemas.openxmlformats.org/officeDocument/2006/relationships/image" Target="../media/image34.jpg"/><Relationship Id="rId8" Type="http://schemas.openxmlformats.org/officeDocument/2006/relationships/image" Target="../media/image29.jpg"/></Relationships>
</file>

<file path=ppt/slides/_rels/slide14.xml.rels><?xml version="1.0" encoding="UTF-8" standalone="yes"?><Relationships xmlns="http://schemas.openxmlformats.org/package/2006/relationships"><Relationship Id="rId10" Type="http://schemas.openxmlformats.org/officeDocument/2006/relationships/image" Target="../media/image35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drive.google.com/drive/folders/189A0W5XItMDeLuSK2WEreISRXvg4WkXn?usp=drive_link" TargetMode="External"/><Relationship Id="rId4" Type="http://schemas.openxmlformats.org/officeDocument/2006/relationships/hyperlink" Target="https://tube-education-physique-et-sportive.apps.education.fr/w/w7Xn7Yk8aD74ff2h4zHkQ3" TargetMode="External"/><Relationship Id="rId9" Type="http://schemas.openxmlformats.org/officeDocument/2006/relationships/image" Target="../media/image26.jpg"/><Relationship Id="rId5" Type="http://schemas.openxmlformats.org/officeDocument/2006/relationships/image" Target="../media/image15.png"/><Relationship Id="rId6" Type="http://schemas.openxmlformats.org/officeDocument/2006/relationships/image" Target="../media/image13.png"/><Relationship Id="rId7" Type="http://schemas.openxmlformats.org/officeDocument/2006/relationships/image" Target="../media/image27.jpg"/><Relationship Id="rId8" Type="http://schemas.openxmlformats.org/officeDocument/2006/relationships/image" Target="../media/image3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5" Type="http://schemas.openxmlformats.org/officeDocument/2006/relationships/image" Target="../media/image1.jpg"/><Relationship Id="rId6" Type="http://schemas.openxmlformats.org/officeDocument/2006/relationships/image" Target="../media/image17.jpg"/><Relationship Id="rId7" Type="http://schemas.openxmlformats.org/officeDocument/2006/relationships/image" Target="../media/image20.jpg"/><Relationship Id="rId8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jpg"/><Relationship Id="rId4" Type="http://schemas.openxmlformats.org/officeDocument/2006/relationships/image" Target="../media/image2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marcelanthonioz.ent.auvergnerhonealpes.fr/eps-association-sportive/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title"/>
          </p:nvPr>
        </p:nvSpPr>
        <p:spPr>
          <a:xfrm>
            <a:off x="1513500" y="1566900"/>
            <a:ext cx="6117000" cy="200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b="1" lang="fr-FR" sz="3133">
                <a:solidFill>
                  <a:schemeClr val="accent1"/>
                </a:solidFill>
              </a:rPr>
              <a:t>ASSEMBLÉE</a:t>
            </a:r>
            <a:r>
              <a:rPr b="1" lang="fr-FR" sz="3133">
                <a:solidFill>
                  <a:schemeClr val="accent1"/>
                </a:solidFill>
              </a:rPr>
              <a:t> </a:t>
            </a:r>
            <a:r>
              <a:rPr b="1" lang="fr-FR" sz="3133">
                <a:solidFill>
                  <a:schemeClr val="accent1"/>
                </a:solidFill>
              </a:rPr>
              <a:t>GÉNÉRALE</a:t>
            </a:r>
            <a:r>
              <a:rPr b="1" lang="fr-FR" sz="3133">
                <a:solidFill>
                  <a:schemeClr val="accent1"/>
                </a:solidFill>
              </a:rPr>
              <a:t> DE L’ASSOCIATION SPORTIVE</a:t>
            </a:r>
            <a:br>
              <a:rPr lang="fr-FR"/>
            </a:br>
            <a:endParaRPr/>
          </a:p>
        </p:txBody>
      </p:sp>
      <p:sp>
        <p:nvSpPr>
          <p:cNvPr id="83" name="Google Shape;83;p1"/>
          <p:cNvSpPr txBox="1"/>
          <p:nvPr>
            <p:ph idx="1" type="subTitle"/>
          </p:nvPr>
        </p:nvSpPr>
        <p:spPr>
          <a:xfrm>
            <a:off x="2339752" y="4515966"/>
            <a:ext cx="6515100" cy="514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680"/>
              <a:buNone/>
            </a:pPr>
            <a:r>
              <a:rPr lang="fr-FR"/>
              <a:t>25 septembre 2025</a:t>
            </a:r>
            <a:endParaRPr/>
          </a:p>
        </p:txBody>
      </p:sp>
      <p:pic>
        <p:nvPicPr>
          <p:cNvPr descr="image blog divonne.gif"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cintosh HD:Users:admin:Desktop:image vecto_240923_091024.jpg"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976" y="1685600"/>
            <a:ext cx="1480599" cy="214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"/>
          <p:cNvSpPr txBox="1"/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wentieth Century"/>
              <a:buNone/>
            </a:pPr>
            <a:r>
              <a:rPr lang="fr-FR" sz="3600"/>
              <a:t>Les évènements de l’année passée</a:t>
            </a:r>
            <a:endParaRPr/>
          </a:p>
        </p:txBody>
      </p:sp>
      <p:sp>
        <p:nvSpPr>
          <p:cNvPr id="144" name="Google Shape;144;p6"/>
          <p:cNvSpPr txBox="1"/>
          <p:nvPr/>
        </p:nvSpPr>
        <p:spPr>
          <a:xfrm>
            <a:off x="267075" y="1123950"/>
            <a:ext cx="83496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 s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ortie 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demi journée escalade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à Satigny en Suisse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 sorties 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demi journée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escalade à Corti-Grimpe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 trail nocturne à Peron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 sorties ski alpin (Grand Bornand et La Clusaz)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 Participations aux compétitions de Badminton district et départemental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 raid départemental des collégiens (La Grange du Pin)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 </a:t>
            </a:r>
            <a:r>
              <a:rPr lang="fr-FR" sz="1800">
                <a:solidFill>
                  <a:srgbClr val="464646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Séjour à la Ciotat</a:t>
            </a:r>
            <a:endParaRPr sz="1800">
              <a:solidFill>
                <a:srgbClr val="464646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45" name="Google Shape;14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7325" y="3413275"/>
            <a:ext cx="2857960" cy="16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823b43558a_0_44"/>
          <p:cNvSpPr txBox="1"/>
          <p:nvPr>
            <p:ph type="title"/>
          </p:nvPr>
        </p:nvSpPr>
        <p:spPr>
          <a:xfrm>
            <a:off x="609600" y="118110"/>
            <a:ext cx="8153400" cy="1005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Trail nocturne </a:t>
            </a:r>
            <a:endParaRPr/>
          </a:p>
        </p:txBody>
      </p:sp>
      <p:pic>
        <p:nvPicPr>
          <p:cNvPr id="152" name="Google Shape;152;g3823b43558a_0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149" y="1483999"/>
            <a:ext cx="3719049" cy="209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3823b43558a_0_44"/>
          <p:cNvSpPr txBox="1"/>
          <p:nvPr/>
        </p:nvSpPr>
        <p:spPr>
          <a:xfrm>
            <a:off x="6459450" y="118100"/>
            <a:ext cx="2588100" cy="46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Benjamines Fille : 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  <a:t>3e - Levy Sitruk Liav / Muller Bertille</a:t>
            </a:r>
            <a:b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5e - Caplet Leane / Moros Soane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8e - Barnay Julie / Rafiian Ines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12e - Caplet Ludivine / Blanc Naya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endParaRPr sz="10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Benjamins garçons :</a:t>
            </a:r>
            <a:br>
              <a:rPr lang="fr-FR" sz="1000" u="sng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  <a:t>2e - Castanet Nolan / Thomart Malo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4e - Valla Gaspard / Hardy Théo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5e-  Von Euw Auguste / Rade Victor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15e - Pannequin Alexis / Guilbaut Timéo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19ème -Gain Paul / Ferrier Hugo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endParaRPr sz="10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Benjamins mixtes :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  <a:t>2ème - Hecquet Inaya / Dalbergue Peter</a:t>
            </a:r>
            <a:b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4eme - Carrel Liam / Hajdari Elina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endParaRPr sz="10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Minimes fIlles :</a:t>
            </a: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 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  <a:t>3ème - Barnay Emma / Carbo Charlotte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4eme - Renault Romane / Pigneguy Nina  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6eme- Collier Chloé / Bernaud Lola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8ème - Vigouroux Agathe / Daubas Marie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9ème -Augoyard Maelle / Levy Elinor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endParaRPr sz="10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Minimes garçons : </a:t>
            </a:r>
            <a:b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  <a:t>3eme - Boetcher Hugo / Girard Gabriel</a:t>
            </a:r>
            <a:endParaRPr b="1" sz="10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000" u="sng">
                <a:solidFill>
                  <a:srgbClr val="243238"/>
                </a:solidFill>
                <a:highlight>
                  <a:srgbClr val="FFFFFF"/>
                </a:highlight>
              </a:rPr>
              <a:t>Minimes mixte : </a:t>
            </a:r>
            <a:br>
              <a:rPr b="1" lang="fr-FR" sz="1000">
                <a:solidFill>
                  <a:srgbClr val="243238"/>
                </a:solidFill>
                <a:highlight>
                  <a:srgbClr val="FFFFFF"/>
                </a:highlight>
              </a:rPr>
            </a:br>
            <a:r>
              <a:rPr lang="fr-FR" sz="1000">
                <a:solidFill>
                  <a:srgbClr val="243238"/>
                </a:solidFill>
                <a:highlight>
                  <a:srgbClr val="FFFFFF"/>
                </a:highlight>
              </a:rPr>
              <a:t>5eme - Flament Rafael / Jensen Keiwaline</a:t>
            </a:r>
            <a:endParaRPr sz="2900">
              <a:solidFill>
                <a:schemeClr val="dk1"/>
              </a:solidFill>
            </a:endParaRPr>
          </a:p>
        </p:txBody>
      </p:sp>
      <p:pic>
        <p:nvPicPr>
          <p:cNvPr id="154" name="Google Shape;154;g3823b43558a_0_44"/>
          <p:cNvPicPr preferRelativeResize="0"/>
          <p:nvPr/>
        </p:nvPicPr>
        <p:blipFill rotWithShape="1">
          <a:blip r:embed="rId4">
            <a:alphaModFix/>
          </a:blip>
          <a:srcRect b="0" l="0" r="46853" t="0"/>
          <a:stretch/>
        </p:blipFill>
        <p:spPr>
          <a:xfrm>
            <a:off x="4285150" y="2152200"/>
            <a:ext cx="1984950" cy="271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828982040e_0_63"/>
          <p:cNvSpPr txBox="1"/>
          <p:nvPr>
            <p:ph type="title"/>
          </p:nvPr>
        </p:nvSpPr>
        <p:spPr>
          <a:xfrm>
            <a:off x="0" y="517375"/>
            <a:ext cx="9144000" cy="685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Ski Alpin</a:t>
            </a:r>
            <a:endParaRPr/>
          </a:p>
        </p:txBody>
      </p:sp>
      <p:sp>
        <p:nvSpPr>
          <p:cNvPr id="161" name="Google Shape;161;g3828982040e_0_63"/>
          <p:cNvSpPr txBox="1"/>
          <p:nvPr>
            <p:ph idx="1" type="body"/>
          </p:nvPr>
        </p:nvSpPr>
        <p:spPr>
          <a:xfrm>
            <a:off x="342900" y="1343425"/>
            <a:ext cx="2794800" cy="294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None/>
            </a:pPr>
            <a:r>
              <a:rPr lang="fr-FR"/>
              <a:t>Grand Bornand - 5 février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/>
              <a:t>40 élèves </a:t>
            </a:r>
            <a:endParaRPr/>
          </a:p>
        </p:txBody>
      </p:sp>
      <p:sp>
        <p:nvSpPr>
          <p:cNvPr id="162" name="Google Shape;162;g3828982040e_0_63"/>
          <p:cNvSpPr txBox="1"/>
          <p:nvPr>
            <p:ph idx="2" type="body"/>
          </p:nvPr>
        </p:nvSpPr>
        <p:spPr>
          <a:xfrm>
            <a:off x="6006300" y="1460850"/>
            <a:ext cx="2270100" cy="288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None/>
            </a:pPr>
            <a:r>
              <a:rPr lang="fr-FR"/>
              <a:t>La Clusaz - 2 Avril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/>
              <a:t>43 élèves</a:t>
            </a:r>
            <a:endParaRPr/>
          </a:p>
        </p:txBody>
      </p:sp>
      <p:pic>
        <p:nvPicPr>
          <p:cNvPr id="163" name="Google Shape;163;g3828982040e_0_63" title="IMG-20220323-WA002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75" y="2442009"/>
            <a:ext cx="3370399" cy="1895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3828982040e_0_63" title="IMG-20220323-WA0026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8100" y="1836325"/>
            <a:ext cx="1747800" cy="310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3828982040e_0_63" title="Screenshot 2025-09-24 17.14.24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1625" y="2430200"/>
            <a:ext cx="3370400" cy="19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828982040e_0_0"/>
          <p:cNvSpPr txBox="1"/>
          <p:nvPr>
            <p:ph type="title"/>
          </p:nvPr>
        </p:nvSpPr>
        <p:spPr>
          <a:xfrm>
            <a:off x="119800" y="118100"/>
            <a:ext cx="5120100" cy="52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Raid départemental des collégiens</a:t>
            </a:r>
            <a:endParaRPr/>
          </a:p>
        </p:txBody>
      </p:sp>
      <p:sp>
        <p:nvSpPr>
          <p:cNvPr id="172" name="Google Shape;172;g3828982040e_0_0"/>
          <p:cNvSpPr txBox="1"/>
          <p:nvPr>
            <p:ph idx="2" type="body"/>
          </p:nvPr>
        </p:nvSpPr>
        <p:spPr>
          <a:xfrm>
            <a:off x="5815200" y="59400"/>
            <a:ext cx="3135300" cy="422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200">
                <a:solidFill>
                  <a:srgbClr val="243238"/>
                </a:solidFill>
                <a:highlight>
                  <a:srgbClr val="FFFFFF"/>
                </a:highlight>
              </a:rPr>
              <a:t>U</a:t>
            </a: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n grand merci à </a:t>
            </a:r>
            <a:r>
              <a:rPr b="1" lang="fr-FR" sz="4600">
                <a:solidFill>
                  <a:srgbClr val="243238"/>
                </a:solidFill>
                <a:highlight>
                  <a:srgbClr val="FFFFFF"/>
                </a:highlight>
              </a:rPr>
              <a:t>Caplet Leane</a:t>
            </a: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 pour sa participation en Jeune Officiel, sans elle l'établissement ne peut pas s'inscrire.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Benjamines Filles sur 31</a:t>
            </a:r>
            <a:endParaRPr sz="46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Liav Levy sitruk et Bertille Muller 19e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Ludivine Caplet et Julie Barnay 26e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Benjamin Garcon sur 51</a:t>
            </a:r>
            <a:endParaRPr sz="46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Nolan Castanet et Thomart Malo 10e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Nicault Clément et Rade Victor 16e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Hibert zack et Von euw Auguste 27e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Carli Romain et Ferrier Hugo  29e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Minimes mixte sur 15</a:t>
            </a:r>
            <a:endParaRPr sz="46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 - </a:t>
            </a:r>
            <a:r>
              <a:rPr b="1" lang="fr-FR" sz="4600">
                <a:solidFill>
                  <a:srgbClr val="243238"/>
                </a:solidFill>
                <a:highlight>
                  <a:srgbClr val="FFFFFF"/>
                </a:highlight>
              </a:rPr>
              <a:t>Erwann Denisot et Renault Romane 4e</a:t>
            </a:r>
            <a:endParaRPr b="1"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Caplet Line et Flamnet Rafael 10e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Pigneguy Nina et Girard Gabriel 12e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Minimes </a:t>
            </a: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Garçons sur</a:t>
            </a:r>
            <a:endParaRPr sz="46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Cueff Côme et Blayac Maël 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Robino Max et Demarest Florian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 u="sng">
                <a:solidFill>
                  <a:srgbClr val="243238"/>
                </a:solidFill>
                <a:highlight>
                  <a:srgbClr val="FFFFFF"/>
                </a:highlight>
              </a:rPr>
              <a:t>Minimes filles sur 26</a:t>
            </a:r>
            <a:endParaRPr sz="4600" u="sng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</a:t>
            </a:r>
            <a:r>
              <a:rPr b="1" lang="fr-FR" sz="4600">
                <a:solidFill>
                  <a:srgbClr val="243238"/>
                </a:solidFill>
                <a:highlight>
                  <a:srgbClr val="FFFFFF"/>
                </a:highlight>
              </a:rPr>
              <a:t>Carbo Charlotte et Barnay Emma 4e</a:t>
            </a:r>
            <a:endParaRPr b="1"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fr-FR" sz="4600">
                <a:solidFill>
                  <a:srgbClr val="243238"/>
                </a:solidFill>
                <a:highlight>
                  <a:srgbClr val="FFFFFF"/>
                </a:highlight>
              </a:rPr>
              <a:t>- Daubas Marie et Vigouroux Agathe  25e</a:t>
            </a:r>
            <a:endParaRPr sz="46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7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g3828982040e_0_0" title="IMG-20250521-WA0064.jpg"/>
          <p:cNvPicPr preferRelativeResize="0"/>
          <p:nvPr/>
        </p:nvPicPr>
        <p:blipFill rotWithShape="1">
          <a:blip r:embed="rId3">
            <a:alphaModFix/>
          </a:blip>
          <a:srcRect b="17389" l="3122" r="8918" t="36715"/>
          <a:stretch/>
        </p:blipFill>
        <p:spPr>
          <a:xfrm>
            <a:off x="5815200" y="3839075"/>
            <a:ext cx="3135300" cy="122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3828982040e_0_0" title="20250521_151433.jpg"/>
          <p:cNvPicPr preferRelativeResize="0"/>
          <p:nvPr/>
        </p:nvPicPr>
        <p:blipFill rotWithShape="1">
          <a:blip r:embed="rId4">
            <a:alphaModFix/>
          </a:blip>
          <a:srcRect b="10154" l="23173" r="28728" t="28858"/>
          <a:stretch/>
        </p:blipFill>
        <p:spPr>
          <a:xfrm>
            <a:off x="119800" y="3187475"/>
            <a:ext cx="1160602" cy="1844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3828982040e_0_0" title="IMG-20250521-WA0068.jpg"/>
          <p:cNvPicPr preferRelativeResize="0"/>
          <p:nvPr/>
        </p:nvPicPr>
        <p:blipFill rotWithShape="1">
          <a:blip r:embed="rId5">
            <a:alphaModFix/>
          </a:blip>
          <a:srcRect b="12703" l="4659" r="7920" t="17071"/>
          <a:stretch/>
        </p:blipFill>
        <p:spPr>
          <a:xfrm>
            <a:off x="0" y="755543"/>
            <a:ext cx="2205775" cy="1301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3828982040e_0_0" title="20250521_140055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65700" y="3187474"/>
            <a:ext cx="1383076" cy="1844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3828982040e_0_0" title="20250521_132501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90300" y="1108550"/>
            <a:ext cx="1383076" cy="190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3828982040e_0_0" title="20250521_142604.jpg"/>
          <p:cNvPicPr preferRelativeResize="0"/>
          <p:nvPr/>
        </p:nvPicPr>
        <p:blipFill rotWithShape="1">
          <a:blip r:embed="rId8">
            <a:alphaModFix/>
          </a:blip>
          <a:srcRect b="24923" l="0" r="8717" t="31312"/>
          <a:stretch/>
        </p:blipFill>
        <p:spPr>
          <a:xfrm>
            <a:off x="2256000" y="755550"/>
            <a:ext cx="1985100" cy="130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3828982040e_0_0" title="20250521_131832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32800" y="3187475"/>
            <a:ext cx="1352724" cy="1844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3828982040e_0_0" title="20250521_134114.jpg"/>
          <p:cNvPicPr preferRelativeResize="0"/>
          <p:nvPr/>
        </p:nvPicPr>
        <p:blipFill rotWithShape="1">
          <a:blip r:embed="rId10">
            <a:alphaModFix/>
          </a:blip>
          <a:srcRect b="16652" l="0" r="15461" t="41252"/>
          <a:stretch/>
        </p:blipFill>
        <p:spPr>
          <a:xfrm>
            <a:off x="0" y="2121875"/>
            <a:ext cx="1493725" cy="991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3828982040e_0_0" title="20250521_133859.jpg"/>
          <p:cNvPicPr preferRelativeResize="0"/>
          <p:nvPr/>
        </p:nvPicPr>
        <p:blipFill rotWithShape="1">
          <a:blip r:embed="rId11">
            <a:alphaModFix/>
          </a:blip>
          <a:srcRect b="26848" l="24455" r="39690" t="41253"/>
          <a:stretch/>
        </p:blipFill>
        <p:spPr>
          <a:xfrm>
            <a:off x="2834072" y="3390937"/>
            <a:ext cx="1383076" cy="1640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3828982040e_0_0" title="20250521_135811.jpg"/>
          <p:cNvPicPr preferRelativeResize="0"/>
          <p:nvPr/>
        </p:nvPicPr>
        <p:blipFill rotWithShape="1">
          <a:blip r:embed="rId12">
            <a:alphaModFix/>
          </a:blip>
          <a:srcRect b="0" l="0" r="0" t="33195"/>
          <a:stretch/>
        </p:blipFill>
        <p:spPr>
          <a:xfrm>
            <a:off x="1534538" y="2121875"/>
            <a:ext cx="1744136" cy="1516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3828982040e_0_0" title="20250521_151404.jpg"/>
          <p:cNvPicPr preferRelativeResize="0"/>
          <p:nvPr/>
        </p:nvPicPr>
        <p:blipFill rotWithShape="1">
          <a:blip r:embed="rId13">
            <a:alphaModFix/>
          </a:blip>
          <a:srcRect b="27392" l="28654" r="35491" t="35479"/>
          <a:stretch/>
        </p:blipFill>
        <p:spPr>
          <a:xfrm>
            <a:off x="3313337" y="2173300"/>
            <a:ext cx="942305" cy="130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3828982040e_0_0"/>
          <p:cNvSpPr txBox="1"/>
          <p:nvPr/>
        </p:nvSpPr>
        <p:spPr>
          <a:xfrm>
            <a:off x="7059975" y="2635175"/>
            <a:ext cx="211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4"/>
          <p:cNvSpPr txBox="1"/>
          <p:nvPr>
            <p:ph type="title"/>
          </p:nvPr>
        </p:nvSpPr>
        <p:spPr>
          <a:xfrm>
            <a:off x="586125" y="178500"/>
            <a:ext cx="81534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 sz="3100"/>
              <a:t>Séjour à la Ciotat</a:t>
            </a:r>
            <a:endParaRPr sz="3100"/>
          </a:p>
        </p:txBody>
      </p:sp>
      <p:sp>
        <p:nvSpPr>
          <p:cNvPr id="190" name="Google Shape;190;p14"/>
          <p:cNvSpPr txBox="1"/>
          <p:nvPr>
            <p:ph idx="2" type="body"/>
          </p:nvPr>
        </p:nvSpPr>
        <p:spPr>
          <a:xfrm>
            <a:off x="274050" y="597050"/>
            <a:ext cx="8595900" cy="17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32004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32004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/>
              <a:t>40</a:t>
            </a:r>
            <a:r>
              <a:rPr lang="fr-FR" sz="2200"/>
              <a:t> élèves sont partis fin juin une semaine à la Ciotat. </a:t>
            </a:r>
            <a:endParaRPr sz="2200"/>
          </a:p>
          <a:p>
            <a:pPr indent="0" lvl="0" marL="32004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/>
              <a:t>5 jours d’aventures avec le centre Evad asso : canoé, via corda, escalade, plongée, randonnée, et bien sûr piscine et jeux au le camping. </a:t>
            </a:r>
            <a:endParaRPr/>
          </a:p>
          <a:p>
            <a:pPr indent="0" lvl="0" marL="32004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fr-FR" sz="2200"/>
              <a:t>Une expérience réussie, reconduite de nouveau cette année !</a:t>
            </a:r>
            <a:endParaRPr/>
          </a:p>
        </p:txBody>
      </p:sp>
      <p:sp>
        <p:nvSpPr>
          <p:cNvPr id="191" name="Google Shape;191;p14"/>
          <p:cNvSpPr txBox="1"/>
          <p:nvPr/>
        </p:nvSpPr>
        <p:spPr>
          <a:xfrm>
            <a:off x="495300" y="4193245"/>
            <a:ext cx="8153400" cy="8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200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520">
                <a:solidFill>
                  <a:schemeClr val="dk2"/>
                </a:solidFill>
              </a:rPr>
              <a:t>Lien vers la vidéo et les photos du séjour 2025 : </a:t>
            </a:r>
            <a:endParaRPr sz="1137">
              <a:solidFill>
                <a:schemeClr val="dk2"/>
              </a:solidFill>
            </a:endParaRPr>
          </a:p>
          <a:p>
            <a:pPr indent="0" lvl="0" marL="3200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31" u="sng">
                <a:solidFill>
                  <a:schemeClr val="accent5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https://drive.google.com/drive/folders/189A0W5XItMDeLuSK2WEreISRXvg4WkXn?usp=drive_link</a:t>
            </a:r>
            <a:r>
              <a:rPr lang="fr-FR" sz="1231">
                <a:solidFill>
                  <a:srgbClr val="006DCC"/>
                </a:solidFill>
                <a:highlight>
                  <a:schemeClr val="lt1"/>
                </a:highlight>
              </a:rPr>
              <a:t> </a:t>
            </a:r>
            <a:endParaRPr sz="1231">
              <a:solidFill>
                <a:srgbClr val="006DCC"/>
              </a:solidFill>
              <a:highlight>
                <a:schemeClr val="lt1"/>
              </a:highlight>
            </a:endParaRPr>
          </a:p>
          <a:p>
            <a:pPr indent="0" lvl="0" marL="3200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31" u="sng">
                <a:solidFill>
                  <a:schemeClr val="accent5"/>
                </a:solidFill>
                <a:highlight>
                  <a:schemeClr val="lt1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https://tube-education-physique-et-sportive.apps.education.fr/w/w7Xn7Yk8aD74ff2h4zHkQ3 </a:t>
            </a:r>
            <a:endParaRPr sz="1231">
              <a:solidFill>
                <a:srgbClr val="006DCC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92" name="Google Shape;192;p14"/>
          <p:cNvPicPr preferRelativeResize="0"/>
          <p:nvPr/>
        </p:nvPicPr>
        <p:blipFill rotWithShape="1">
          <a:blip r:embed="rId5">
            <a:alphaModFix/>
          </a:blip>
          <a:srcRect b="0" l="15546" r="10351" t="0"/>
          <a:stretch/>
        </p:blipFill>
        <p:spPr>
          <a:xfrm>
            <a:off x="143275" y="2343325"/>
            <a:ext cx="1784950" cy="18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12025" y="2343325"/>
            <a:ext cx="1342486" cy="1808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4" title="IMG-20250627-WA0136.jpg"/>
          <p:cNvPicPr preferRelativeResize="0"/>
          <p:nvPr/>
        </p:nvPicPr>
        <p:blipFill rotWithShape="1">
          <a:blip r:embed="rId7">
            <a:alphaModFix/>
          </a:blip>
          <a:srcRect b="0" l="11450" r="39234" t="0"/>
          <a:stretch/>
        </p:blipFill>
        <p:spPr>
          <a:xfrm>
            <a:off x="3438299" y="2343325"/>
            <a:ext cx="1188982" cy="1808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4" title="20250626_113448.jpg"/>
          <p:cNvPicPr preferRelativeResize="0"/>
          <p:nvPr/>
        </p:nvPicPr>
        <p:blipFill rotWithShape="1">
          <a:blip r:embed="rId8">
            <a:alphaModFix/>
          </a:blip>
          <a:srcRect b="0" l="8291" r="17678" t="0"/>
          <a:stretch/>
        </p:blipFill>
        <p:spPr>
          <a:xfrm>
            <a:off x="4711075" y="2343325"/>
            <a:ext cx="1784950" cy="1808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4" title="20250624_110148.jpg"/>
          <p:cNvPicPr preferRelativeResize="0"/>
          <p:nvPr/>
        </p:nvPicPr>
        <p:blipFill rotWithShape="1">
          <a:blip r:embed="rId9">
            <a:alphaModFix/>
          </a:blip>
          <a:srcRect b="0" l="25446" r="34700" t="0"/>
          <a:stretch/>
        </p:blipFill>
        <p:spPr>
          <a:xfrm>
            <a:off x="6579825" y="2343325"/>
            <a:ext cx="1280000" cy="18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4" title="20250625_144956.jpg"/>
          <p:cNvPicPr preferRelativeResize="0"/>
          <p:nvPr/>
        </p:nvPicPr>
        <p:blipFill rotWithShape="1">
          <a:blip r:embed="rId10">
            <a:alphaModFix/>
          </a:blip>
          <a:srcRect b="0" l="45011" r="9099" t="0"/>
          <a:stretch/>
        </p:blipFill>
        <p:spPr>
          <a:xfrm>
            <a:off x="7943625" y="2343325"/>
            <a:ext cx="1106417" cy="1808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"/>
          <p:cNvSpPr txBox="1"/>
          <p:nvPr>
            <p:ph type="title"/>
          </p:nvPr>
        </p:nvSpPr>
        <p:spPr>
          <a:xfrm>
            <a:off x="179500" y="123475"/>
            <a:ext cx="8153400" cy="52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Les inscriptions 2025</a:t>
            </a:r>
            <a:endParaRPr/>
          </a:p>
        </p:txBody>
      </p:sp>
      <p:sp>
        <p:nvSpPr>
          <p:cNvPr id="203" name="Google Shape;203;p11"/>
          <p:cNvSpPr txBox="1"/>
          <p:nvPr/>
        </p:nvSpPr>
        <p:spPr>
          <a:xfrm>
            <a:off x="179500" y="649975"/>
            <a:ext cx="87324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Licence à 35€ payable en partie avec la « carte jeune » (25€), tour de cou offert aux nouveaux inscrits.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Nouveauté cette année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, rendre une AST et une photocopie d’identité du parent qui a rempli le document avec les documents d’inscription.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Nouveauté cette année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, 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l'inscription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à l’AS escalade est plus chère car elle 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inclut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5 entrées à la salle de Cortigrimpe (70€).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•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Lien D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oodle pour inscription et autorisation parentales ponctuelles pour des sorties.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Utilisation de la </a:t>
            </a:r>
            <a:r>
              <a:rPr lang="fr-FR" sz="1800" u="sng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boîte</a:t>
            </a:r>
            <a:r>
              <a:rPr lang="fr-FR" sz="1800" u="sng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aux lettres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, pour rendre le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 documents.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04" name="Google Shape;20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72388" y="3075750"/>
            <a:ext cx="1398450" cy="81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5050" y="3962125"/>
            <a:ext cx="1693125" cy="1031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cintosh HD:Users:admin:Desktop:image vecto_240923_091024.jpg" id="206" name="Google Shape;206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43151" y="2928750"/>
            <a:ext cx="1480599" cy="21443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-20211018-WA0003.jpg" id="207" name="Google Shape;207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52987" y="3210575"/>
            <a:ext cx="1337601" cy="17834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-20211018-WA0002.jpg" id="208" name="Google Shape;208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52249" y="3210574"/>
            <a:ext cx="1337601" cy="17834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-20211018-WA0001.jpg" id="209" name="Google Shape;209;p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525" y="3210575"/>
            <a:ext cx="1337601" cy="1783468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1"/>
          <p:cNvSpPr/>
          <p:nvPr/>
        </p:nvSpPr>
        <p:spPr>
          <a:xfrm rot="7445215">
            <a:off x="2198320" y="3034363"/>
            <a:ext cx="516549" cy="17606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828982040e_0_24"/>
          <p:cNvSpPr txBox="1"/>
          <p:nvPr>
            <p:ph type="title"/>
          </p:nvPr>
        </p:nvSpPr>
        <p:spPr>
          <a:xfrm>
            <a:off x="609600" y="118100"/>
            <a:ext cx="8153400" cy="661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Nos habits !</a:t>
            </a:r>
            <a:endParaRPr/>
          </a:p>
        </p:txBody>
      </p:sp>
      <p:sp>
        <p:nvSpPr>
          <p:cNvPr id="217" name="Google Shape;217;g3828982040e_0_24"/>
          <p:cNvSpPr txBox="1"/>
          <p:nvPr>
            <p:ph idx="1" type="body"/>
          </p:nvPr>
        </p:nvSpPr>
        <p:spPr>
          <a:xfrm>
            <a:off x="108025" y="1004250"/>
            <a:ext cx="4521000" cy="361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fr-FR"/>
              <a:t>Nous avons réalisé de </a:t>
            </a:r>
            <a:r>
              <a:rPr b="1" lang="fr-FR"/>
              <a:t>nouveaux T-shirts</a:t>
            </a:r>
            <a:r>
              <a:rPr lang="fr-FR"/>
              <a:t> et de </a:t>
            </a:r>
            <a:r>
              <a:rPr b="1" lang="fr-FR"/>
              <a:t>nouveaux sweats</a:t>
            </a:r>
            <a:r>
              <a:rPr lang="fr-FR"/>
              <a:t> l’année dernière.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-FR"/>
              <a:t>Leur achat n’est pas obligatoire mais </a:t>
            </a:r>
            <a:r>
              <a:rPr b="1" lang="fr-FR"/>
              <a:t>vivement conseillé</a:t>
            </a:r>
            <a:r>
              <a:rPr lang="fr-FR"/>
              <a:t> </a:t>
            </a:r>
            <a:r>
              <a:rPr lang="fr-FR"/>
              <a:t>notamment</a:t>
            </a:r>
            <a:r>
              <a:rPr lang="fr-FR"/>
              <a:t> pour pouvoir nous </a:t>
            </a:r>
            <a:r>
              <a:rPr lang="fr-FR"/>
              <a:t>reconnaître</a:t>
            </a:r>
            <a:r>
              <a:rPr lang="fr-FR"/>
              <a:t> lors des compétitions, rencontres, et autres évènements en dehors du collège.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/>
              <a:t>L’argent collecté participe au fonctionnement de l’association (aide pour payer les bus, les sorties, …).</a:t>
            </a:r>
            <a:endParaRPr/>
          </a:p>
        </p:txBody>
      </p:sp>
      <p:sp>
        <p:nvSpPr>
          <p:cNvPr id="218" name="Google Shape;218;g3828982040e_0_24"/>
          <p:cNvSpPr txBox="1"/>
          <p:nvPr>
            <p:ph idx="2" type="body"/>
          </p:nvPr>
        </p:nvSpPr>
        <p:spPr>
          <a:xfrm>
            <a:off x="4809675" y="1070875"/>
            <a:ext cx="3886200" cy="44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None/>
            </a:pPr>
            <a:r>
              <a:rPr b="1" lang="fr-FR" sz="7800"/>
              <a:t>20€ le T-shirt (bleu ou violet)</a:t>
            </a:r>
            <a:endParaRPr b="1"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Macintosh HD:Users:admin:Desktop:IMG-20250214-WA0001.jpg" id="219" name="Google Shape;219;g3828982040e_0_24"/>
          <p:cNvPicPr preferRelativeResize="0"/>
          <p:nvPr/>
        </p:nvPicPr>
        <p:blipFill rotWithShape="1">
          <a:blip r:embed="rId3">
            <a:alphaModFix/>
          </a:blip>
          <a:srcRect b="0" l="0" r="0" t="14915"/>
          <a:stretch/>
        </p:blipFill>
        <p:spPr>
          <a:xfrm>
            <a:off x="4445437" y="1617575"/>
            <a:ext cx="4572450" cy="2390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cintosh HD:Users:admin:Desktop:IMG-20250214-WA0002.jpg" id="220" name="Google Shape;220;g3828982040e_0_24"/>
          <p:cNvPicPr preferRelativeResize="0"/>
          <p:nvPr/>
        </p:nvPicPr>
        <p:blipFill rotWithShape="1">
          <a:blip r:embed="rId4">
            <a:alphaModFix/>
          </a:blip>
          <a:srcRect b="22372" l="42330" r="42653" t="43730"/>
          <a:stretch/>
        </p:blipFill>
        <p:spPr>
          <a:xfrm>
            <a:off x="6363963" y="2422725"/>
            <a:ext cx="777626" cy="108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3828982040e_0_24"/>
          <p:cNvSpPr txBox="1"/>
          <p:nvPr/>
        </p:nvSpPr>
        <p:spPr>
          <a:xfrm>
            <a:off x="5971875" y="4056125"/>
            <a:ext cx="15618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2"/>
                </a:solidFill>
              </a:rPr>
              <a:t>35€ le sweat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"/>
          <p:cNvSpPr txBox="1"/>
          <p:nvPr>
            <p:ph type="title"/>
          </p:nvPr>
        </p:nvSpPr>
        <p:spPr>
          <a:xfrm>
            <a:off x="609600" y="118103"/>
            <a:ext cx="81534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Programmation 2025 - 2026</a:t>
            </a:r>
            <a:endParaRPr/>
          </a:p>
        </p:txBody>
      </p:sp>
      <p:pic>
        <p:nvPicPr>
          <p:cNvPr id="227" name="Google Shape;22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577" y="1426950"/>
            <a:ext cx="8153400" cy="3257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823b43558a_0_21"/>
          <p:cNvSpPr txBox="1"/>
          <p:nvPr/>
        </p:nvSpPr>
        <p:spPr>
          <a:xfrm>
            <a:off x="1584425" y="152400"/>
            <a:ext cx="6121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200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Calendrier 2025</a:t>
            </a:r>
            <a:endParaRPr/>
          </a:p>
        </p:txBody>
      </p:sp>
      <p:graphicFrame>
        <p:nvGraphicFramePr>
          <p:cNvPr id="234" name="Google Shape;234;g3823b43558a_0_21"/>
          <p:cNvGraphicFramePr/>
          <p:nvPr/>
        </p:nvGraphicFramePr>
        <p:xfrm>
          <a:off x="377050" y="1170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{7A4952AF-236F-4092-A27C-F6F69CE66705}</a:tableStyleId>
              </a:tblPr>
              <a:tblGrid>
                <a:gridCol w="1289575"/>
                <a:gridCol w="1289575"/>
                <a:gridCol w="1289575"/>
              </a:tblGrid>
              <a:tr h="4745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700"/>
                        <a:t>Sorties Plein Air</a:t>
                      </a:r>
                      <a:endParaRPr b="1" sz="17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66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Grimper.Ch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Satigny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3 décembre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504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Trail Nocturne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Pays de Gex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17 décembre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565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Ski Alpin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Grand Bornand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14 Janvier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68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Ski Alpin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La Clusaz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11 Mars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33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Raid des collégiens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Val Revermont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20 Mai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42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Séjour fin année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La Ciotat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Du 1er Juin au 5 Juin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35" name="Google Shape;235;g3823b43558a_0_21"/>
          <p:cNvGraphicFramePr/>
          <p:nvPr/>
        </p:nvGraphicFramePr>
        <p:xfrm>
          <a:off x="4572000" y="164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{7A4952AF-236F-4092-A27C-F6F69CE66705}</a:tableStyleId>
              </a:tblPr>
              <a:tblGrid>
                <a:gridCol w="1438325"/>
                <a:gridCol w="1438325"/>
                <a:gridCol w="1438325"/>
              </a:tblGrid>
              <a:tr h="3861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Sorties AS Escalade</a:t>
                      </a:r>
                      <a:endParaRPr/>
                    </a:p>
                  </a:txBody>
                  <a:tcPr marT="91425" marB="91425" marR="91425" marL="91425"/>
                </a:tc>
                <a:tc hMerge="1"/>
                <a:tc hMerge="1"/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Cortigrimpe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St Genis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Octobre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Cortigrimpe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St Genis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Novembre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Grimper.Ch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Satigny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3 décembre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EAD3"/>
                    </a:solidFill>
                  </a:tcPr>
                </a:tc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Cortigrimpe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St Genis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Janvier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Cortigrimpe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St Genis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Mars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71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Cortigrimpe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St Genis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Avril ou Mai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2"/>
          <p:cNvSpPr txBox="1"/>
          <p:nvPr>
            <p:ph type="title"/>
          </p:nvPr>
        </p:nvSpPr>
        <p:spPr>
          <a:xfrm>
            <a:off x="609600" y="118101"/>
            <a:ext cx="81534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50000"/>
              <a:buFont typeface="Twentieth Century"/>
              <a:buNone/>
            </a:pPr>
            <a:r>
              <a:rPr lang="fr-FR"/>
              <a:t>Comment avoir toutes les informations ? </a:t>
            </a:r>
            <a:endParaRPr/>
          </a:p>
        </p:txBody>
      </p:sp>
      <p:sp>
        <p:nvSpPr>
          <p:cNvPr id="241" name="Google Shape;241;p12"/>
          <p:cNvSpPr txBox="1"/>
          <p:nvPr/>
        </p:nvSpPr>
        <p:spPr>
          <a:xfrm>
            <a:off x="226950" y="564075"/>
            <a:ext cx="89187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27000" lvl="0" marL="89999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b="1"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Sur l’ENT</a:t>
            </a:r>
            <a:r>
              <a:rPr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dans les actualités ou aller </a:t>
            </a:r>
            <a:r>
              <a:rPr b="1"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dans l’onglet EPS et AS</a:t>
            </a:r>
            <a:endParaRPr b="1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Articles divers (photos, résultats, information, …)</a:t>
            </a:r>
            <a:endParaRPr sz="16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Liens vers les vidéos pear tube et vers les documents d’inscription.</a:t>
            </a:r>
            <a:endParaRPr sz="1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u="sng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https://marcelanthonioz.ent.auvergnerhonealpes.fr/eps-association-sportive/</a:t>
            </a:r>
            <a:endParaRPr sz="20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127000" lvl="0" marL="89999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Panneau d’affichage de l’AS </a:t>
            </a:r>
            <a:r>
              <a:rPr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à consulter régulièrement (résultats, informations, inscriptions à récupérer, …).</a:t>
            </a:r>
            <a:endParaRPr sz="20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127000" lvl="0" marL="89999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b="1"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Pronote</a:t>
            </a:r>
            <a:r>
              <a:rPr lang="fr-FR" sz="2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pour les informations diverses adressées aux familles et élèves adhérents.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42" name="Google Shape;242;p12" title="Screenshot 2025-09-24 16.30.30.png"/>
          <p:cNvPicPr preferRelativeResize="0"/>
          <p:nvPr/>
        </p:nvPicPr>
        <p:blipFill rotWithShape="1">
          <a:blip r:embed="rId4">
            <a:alphaModFix/>
          </a:blip>
          <a:srcRect b="14746" l="0" r="48218" t="19272"/>
          <a:stretch/>
        </p:blipFill>
        <p:spPr>
          <a:xfrm>
            <a:off x="2968424" y="2862875"/>
            <a:ext cx="2877480" cy="20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Déroulement de l’AG</a:t>
            </a:r>
            <a:endParaRPr/>
          </a:p>
        </p:txBody>
      </p:sp>
      <p:sp>
        <p:nvSpPr>
          <p:cNvPr id="92" name="Google Shape;92;p2"/>
          <p:cNvSpPr txBox="1"/>
          <p:nvPr>
            <p:ph idx="2" type="body"/>
          </p:nvPr>
        </p:nvSpPr>
        <p:spPr>
          <a:xfrm>
            <a:off x="539552" y="1352549"/>
            <a:ext cx="8424936" cy="30914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13182" lvl="0" marL="320040" rtl="0" algn="l">
              <a:spcBef>
                <a:spcPts val="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Bilan licenciés</a:t>
            </a:r>
            <a:endParaRPr/>
          </a:p>
          <a:p>
            <a:pPr indent="-313182" lvl="0" marL="320040" rtl="0" algn="l">
              <a:spcBef>
                <a:spcPts val="70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Bilan financier  </a:t>
            </a:r>
            <a:endParaRPr/>
          </a:p>
          <a:p>
            <a:pPr indent="-313182" lvl="0" marL="320040" rtl="0" algn="l">
              <a:spcBef>
                <a:spcPts val="70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Bilan des activités</a:t>
            </a:r>
            <a:endParaRPr sz="2400"/>
          </a:p>
          <a:p>
            <a:pPr indent="-313182" lvl="0" marL="320040" rtl="0" algn="l">
              <a:spcBef>
                <a:spcPts val="70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Programmation des activités </a:t>
            </a:r>
            <a:endParaRPr/>
          </a:p>
          <a:p>
            <a:pPr indent="-313182" lvl="0" marL="320040" rtl="0" algn="l">
              <a:spcBef>
                <a:spcPts val="70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Inscriptions pour l’année à venir</a:t>
            </a:r>
            <a:endParaRPr/>
          </a:p>
          <a:p>
            <a:pPr indent="-313182" lvl="0" marL="320040" rtl="0" algn="l">
              <a:spcBef>
                <a:spcPts val="700"/>
              </a:spcBef>
              <a:spcAft>
                <a:spcPts val="0"/>
              </a:spcAft>
              <a:buSzPct val="59999"/>
              <a:buChar char="●"/>
            </a:pPr>
            <a:r>
              <a:rPr lang="fr-FR" sz="2400"/>
              <a:t>Renouvellement du bureau adultes et élèves, création de commissions</a:t>
            </a:r>
            <a:endParaRPr sz="2400"/>
          </a:p>
          <a:p>
            <a:pPr indent="-313182" lvl="0" marL="320040" rtl="0" algn="l">
              <a:spcBef>
                <a:spcPts val="700"/>
              </a:spcBef>
              <a:spcAft>
                <a:spcPts val="1200"/>
              </a:spcAft>
              <a:buSzPct val="59999"/>
              <a:buChar char="●"/>
            </a:pPr>
            <a:r>
              <a:rPr lang="fr-FR" sz="2400"/>
              <a:t>Projets sur l’année à venir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3"/>
          <p:cNvSpPr txBox="1"/>
          <p:nvPr>
            <p:ph type="title"/>
          </p:nvPr>
        </p:nvSpPr>
        <p:spPr>
          <a:xfrm>
            <a:off x="609600" y="118104"/>
            <a:ext cx="8153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Projet 2025</a:t>
            </a:r>
            <a:endParaRPr/>
          </a:p>
        </p:txBody>
      </p:sp>
      <p:sp>
        <p:nvSpPr>
          <p:cNvPr id="248" name="Google Shape;248;p13"/>
          <p:cNvSpPr txBox="1"/>
          <p:nvPr/>
        </p:nvSpPr>
        <p:spPr>
          <a:xfrm>
            <a:off x="246000" y="2061675"/>
            <a:ext cx="86520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COMMENT : 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AS proposé toutes les pauses méridiennes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AS le mercredi Après midi autour des activités de plein air, Randonnée, Sorties Ski, Séjour Activités Physiques de Pleine Nature, Sorties Escalade en Salle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Dynamiser le bureau des élèves : travail sur le panneau d’affichage à venir, proposition d’AS plusieurs midis, et les jeudis lors de la pause méridienne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Nouveau tee shirt avec le nouveau logo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Compétitions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plein air inter-collège localisées dans le Pays de Gex, et dans le département.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Char char="-"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Reconduction d’un séjour en fin d’année à La Ciotat (avec des dates différentes).</a:t>
            </a:r>
            <a:endParaRPr/>
          </a:p>
        </p:txBody>
      </p:sp>
      <p:sp>
        <p:nvSpPr>
          <p:cNvPr id="249" name="Google Shape;249;p13"/>
          <p:cNvSpPr txBox="1"/>
          <p:nvPr/>
        </p:nvSpPr>
        <p:spPr>
          <a:xfrm>
            <a:off x="335278" y="1196497"/>
            <a:ext cx="7125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OBJECTIFS : Favoriser la rencontre, dynamisme, convivialité, 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entraînement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et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performance lors des rencontres UNSS   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5"/>
          <p:cNvSpPr txBox="1"/>
          <p:nvPr>
            <p:ph type="title"/>
          </p:nvPr>
        </p:nvSpPr>
        <p:spPr>
          <a:xfrm>
            <a:off x="609600" y="118100"/>
            <a:ext cx="8153400" cy="6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Renouvellement du bureau </a:t>
            </a:r>
            <a:endParaRPr/>
          </a:p>
        </p:txBody>
      </p:sp>
      <p:sp>
        <p:nvSpPr>
          <p:cNvPr id="256" name="Google Shape;256;p15"/>
          <p:cNvSpPr txBox="1"/>
          <p:nvPr/>
        </p:nvSpPr>
        <p:spPr>
          <a:xfrm>
            <a:off x="4914900" y="166370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57" name="Google Shape;257;p15"/>
          <p:cNvSpPr txBox="1"/>
          <p:nvPr>
            <p:ph idx="2" type="body"/>
          </p:nvPr>
        </p:nvSpPr>
        <p:spPr>
          <a:xfrm>
            <a:off x="447150" y="873700"/>
            <a:ext cx="8491800" cy="4051500"/>
          </a:xfrm>
          <a:prstGeom prst="rect">
            <a:avLst/>
          </a:prstGeom>
          <a:noFill/>
          <a:ln cap="flat" cmpd="sng" w="9525">
            <a:solidFill>
              <a:srgbClr val="4F81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1" marL="0" rtl="0" algn="ctr"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fr-FR" sz="1700">
                <a:solidFill>
                  <a:srgbClr val="DA1F28"/>
                </a:solidFill>
              </a:rPr>
              <a:t>RENOUVELLEMENT soumis au vote</a:t>
            </a:r>
            <a:endParaRPr sz="1700"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b="1" lang="fr-FR" cap="none">
                <a:solidFill>
                  <a:srgbClr val="00296D"/>
                </a:solidFill>
              </a:rPr>
              <a:t>ANNÉE 202</a:t>
            </a:r>
            <a:r>
              <a:rPr b="1" lang="fr-FR">
                <a:solidFill>
                  <a:srgbClr val="00296D"/>
                </a:solidFill>
              </a:rPr>
              <a:t>5</a:t>
            </a:r>
            <a:r>
              <a:rPr b="1" lang="fr-FR" cap="none">
                <a:solidFill>
                  <a:srgbClr val="00296D"/>
                </a:solidFill>
              </a:rPr>
              <a:t> 202</a:t>
            </a:r>
            <a:r>
              <a:rPr b="1" lang="fr-FR">
                <a:solidFill>
                  <a:srgbClr val="00296D"/>
                </a:solidFill>
              </a:rPr>
              <a:t>6</a:t>
            </a:r>
            <a:endParaRPr b="1" cap="none">
              <a:solidFill>
                <a:srgbClr val="00296D"/>
              </a:solidFill>
            </a:endParaRPr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Président : Mr Ledeur</a:t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Trésorière : Mme Garnier</a:t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Secrétaire : Mme Margueron</a:t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Animateurs AS :</a:t>
            </a:r>
            <a:r>
              <a:rPr lang="fr-FR" sz="1280"/>
              <a:t> </a:t>
            </a:r>
            <a:r>
              <a:rPr lang="fr-FR" sz="1498"/>
              <a:t>Mme Bonnamy, </a:t>
            </a:r>
            <a:r>
              <a:rPr lang="fr-FR" sz="1498"/>
              <a:t>Mme Garnier, </a:t>
            </a:r>
            <a:r>
              <a:rPr lang="fr-FR" sz="1498"/>
              <a:t>Mme Hocquaux et Mme Margueron </a:t>
            </a:r>
            <a:endParaRPr sz="1498"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Président et Vice </a:t>
            </a:r>
            <a:r>
              <a:rPr lang="fr-FR"/>
              <a:t>Président élève : Soane Moros et Alexie Philippe</a:t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lang="fr-FR"/>
              <a:t>7 élèves membres du bureau : Morgann Celli, Ludivine Caplet, Thaïs, Julie Barnay, Margot Bouveret, Hugo Ferrier</a:t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/>
          </a:p>
          <a:p>
            <a:pPr indent="0" lvl="1" marL="0" rtl="0" algn="l">
              <a:spcBef>
                <a:spcPts val="550"/>
              </a:spcBef>
              <a:spcAft>
                <a:spcPts val="1200"/>
              </a:spcAft>
              <a:buSzPts val="1820"/>
              <a:buNone/>
            </a:pPr>
            <a:r>
              <a:rPr lang="fr-FR">
                <a:highlight>
                  <a:schemeClr val="lt1"/>
                </a:highlight>
              </a:rPr>
              <a:t> </a:t>
            </a:r>
            <a:r>
              <a:rPr lang="fr-FR">
                <a:highlight>
                  <a:schemeClr val="lt1"/>
                </a:highlight>
              </a:rPr>
              <a:t>96 </a:t>
            </a:r>
            <a:r>
              <a:rPr lang="fr-FR">
                <a:highlight>
                  <a:schemeClr val="lt1"/>
                </a:highlight>
              </a:rPr>
              <a:t>élèves présents, </a:t>
            </a:r>
            <a:r>
              <a:rPr lang="fr-FR">
                <a:highlight>
                  <a:schemeClr val="lt1"/>
                </a:highlight>
              </a:rPr>
              <a:t>0</a:t>
            </a:r>
            <a:r>
              <a:rPr lang="fr-FR">
                <a:highlight>
                  <a:schemeClr val="lt1"/>
                </a:highlight>
              </a:rPr>
              <a:t> par</a:t>
            </a:r>
            <a:r>
              <a:rPr lang="fr-FR"/>
              <a:t>ents. 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"/>
          <p:cNvSpPr txBox="1"/>
          <p:nvPr>
            <p:ph type="title"/>
          </p:nvPr>
        </p:nvSpPr>
        <p:spPr>
          <a:xfrm>
            <a:off x="555275" y="317725"/>
            <a:ext cx="8153400" cy="6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Remerciements </a:t>
            </a:r>
            <a:endParaRPr/>
          </a:p>
        </p:txBody>
      </p:sp>
      <p:sp>
        <p:nvSpPr>
          <p:cNvPr id="263" name="Google Shape;263;p17"/>
          <p:cNvSpPr txBox="1"/>
          <p:nvPr/>
        </p:nvSpPr>
        <p:spPr>
          <a:xfrm>
            <a:off x="395525" y="1402125"/>
            <a:ext cx="84729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Remerciement à Mr Ledeur, président et principal du collège et merci à l’équipe de direction de cette année pour le soutien dans les sorties et projets proposés.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Le personnel de direction, la mairie pour sa subvention</a:t>
            </a:r>
            <a:r>
              <a:rPr lang="fr-FR"/>
              <a:t>, 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les agents, le FSE, les collègues, les parents qui nous soutiennent et nous aident si besoin.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Et merci aux élèves évidemment qui participent activement et répondent présents lors des différentes activités, et qui parfois nous aident lors de tâches diverses et 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variées</a:t>
            </a:r>
            <a:r>
              <a:rPr lang="fr-FR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type="title"/>
          </p:nvPr>
        </p:nvSpPr>
        <p:spPr>
          <a:xfrm>
            <a:off x="609600" y="76200"/>
            <a:ext cx="6626696" cy="10477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Bilan Licenciés</a:t>
            </a:r>
            <a:endParaRPr/>
          </a:p>
        </p:txBody>
      </p:sp>
      <p:graphicFrame>
        <p:nvGraphicFramePr>
          <p:cNvPr id="99" name="Google Shape;99;p3"/>
          <p:cNvGraphicFramePr/>
          <p:nvPr/>
        </p:nvGraphicFramePr>
        <p:xfrm>
          <a:off x="178036" y="14916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{7ACCEE09-7653-4E46-83E7-DC40E0AC4F2B}</a:tableStyleId>
              </a:tblPr>
              <a:tblGrid>
                <a:gridCol w="1728475"/>
                <a:gridCol w="1728475"/>
                <a:gridCol w="1728475"/>
                <a:gridCol w="1728475"/>
                <a:gridCol w="1728475"/>
              </a:tblGrid>
              <a:tr h="498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Licenciés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/>
                        <a:t>202</a:t>
                      </a:r>
                      <a:r>
                        <a:rPr lang="fr-FR" sz="1800"/>
                        <a:t>4</a:t>
                      </a:r>
                      <a:r>
                        <a:rPr lang="fr-FR" sz="1800" u="none" cap="none" strike="noStrike"/>
                        <a:t> 20</a:t>
                      </a:r>
                      <a:r>
                        <a:rPr lang="fr-FR" sz="1800"/>
                        <a:t>25</a:t>
                      </a:r>
                      <a:endParaRPr sz="18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wentieth Century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/>
                        <a:t>2023 2024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/>
                        <a:t>2022-2023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/>
                        <a:t>2021-2022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6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Filles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/>
                        <a:t>55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64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108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72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Pourcentage / Nombre élèves</a:t>
                      </a:r>
                      <a:endParaRPr sz="1800" u="none" cap="none" strike="noStrike">
                        <a:solidFill>
                          <a:srgbClr val="DA1F2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>
                          <a:solidFill>
                            <a:srgbClr val="DA1F28"/>
                          </a:solidFill>
                        </a:rPr>
                        <a:t>24%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29,48%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36,24%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25,62%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6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Garçons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/>
                        <a:t>77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74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87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66</a:t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8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Pourcentage</a:t>
                      </a:r>
                      <a:endParaRPr sz="1800" u="none" cap="none" strike="noStrike">
                        <a:solidFill>
                          <a:srgbClr val="DA1F28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>
                          <a:solidFill>
                            <a:srgbClr val="DA1F28"/>
                          </a:solidFill>
                        </a:rPr>
                        <a:t>30%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23,88%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34,8%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A1F28"/>
                        </a:buClr>
                        <a:buSzPts val="1800"/>
                        <a:buFont typeface="Twentieth Century"/>
                        <a:buNone/>
                      </a:pPr>
                      <a:r>
                        <a:rPr lang="fr-FR" sz="1800" u="none" cap="none" strike="noStrike">
                          <a:solidFill>
                            <a:srgbClr val="DA1F28"/>
                          </a:solidFill>
                        </a:rPr>
                        <a:t>28,09%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6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/>
                        <a:t>Total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13</a:t>
                      </a:r>
                      <a:r>
                        <a:rPr b="1" lang="fr-FR" sz="1800"/>
                        <a:t>7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138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195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138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75" y="303025"/>
            <a:ext cx="9144001" cy="3788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323273" y="334818"/>
            <a:ext cx="180218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BILAN FINANCIER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3860800" y="240030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5716" y="75650"/>
            <a:ext cx="367775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"/>
          <p:cNvSpPr txBox="1"/>
          <p:nvPr>
            <p:ph type="title"/>
          </p:nvPr>
        </p:nvSpPr>
        <p:spPr>
          <a:xfrm>
            <a:off x="609600" y="118100"/>
            <a:ext cx="77892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Bilan Badminton</a:t>
            </a:r>
            <a:endParaRPr/>
          </a:p>
        </p:txBody>
      </p:sp>
      <p:sp>
        <p:nvSpPr>
          <p:cNvPr id="117" name="Google Shape;117;p7"/>
          <p:cNvSpPr txBox="1"/>
          <p:nvPr/>
        </p:nvSpPr>
        <p:spPr>
          <a:xfrm>
            <a:off x="530700" y="3504150"/>
            <a:ext cx="8082600" cy="18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1500">
                <a:solidFill>
                  <a:srgbClr val="243238"/>
                </a:solidFill>
                <a:highlight>
                  <a:srgbClr val="FFFFFF"/>
                </a:highlight>
              </a:rPr>
              <a:t>CHAMPIONNAT </a:t>
            </a:r>
            <a:r>
              <a:rPr b="1" lang="fr-FR" sz="1500">
                <a:solidFill>
                  <a:srgbClr val="243238"/>
                </a:solidFill>
                <a:highlight>
                  <a:srgbClr val="FFFFFF"/>
                </a:highlight>
              </a:rPr>
              <a:t>DÉPARTEMENTAL</a:t>
            </a:r>
            <a:endParaRPr sz="13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>
                <a:solidFill>
                  <a:srgbClr val="243238"/>
                </a:solidFill>
                <a:highlight>
                  <a:srgbClr val="FFFFFF"/>
                </a:highlight>
              </a:rPr>
              <a:t>Un très grand bravo à l’équipe de 6é :</a:t>
            </a:r>
            <a:endParaRPr sz="13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>
                <a:solidFill>
                  <a:srgbClr val="243238"/>
                </a:solidFill>
                <a:highlight>
                  <a:srgbClr val="FFFFFF"/>
                </a:highlight>
              </a:rPr>
              <a:t>Cousina Manon, Leprieur Alix, Castanet Nolan et Cohen Martin </a:t>
            </a:r>
            <a:r>
              <a:rPr lang="fr-FR" sz="1300">
                <a:solidFill>
                  <a:srgbClr val="243238"/>
                </a:solidFill>
                <a:highlight>
                  <a:srgbClr val="FFFFFF"/>
                </a:highlight>
              </a:rPr>
              <a:t>pour leur </a:t>
            </a:r>
            <a:r>
              <a:rPr b="1" lang="fr-FR" sz="1300">
                <a:solidFill>
                  <a:srgbClr val="243238"/>
                </a:solidFill>
                <a:highlight>
                  <a:srgbClr val="FFFFFF"/>
                </a:highlight>
              </a:rPr>
              <a:t>8e place !</a:t>
            </a:r>
            <a:endParaRPr b="1" sz="13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300">
                <a:solidFill>
                  <a:srgbClr val="243238"/>
                </a:solidFill>
                <a:highlight>
                  <a:srgbClr val="FFFFFF"/>
                </a:highlight>
              </a:rPr>
              <a:t>Pellaz Dorian a été validé en Jeune Arbitre départemental et Thomart Malo en tant que jeune Coach.</a:t>
            </a:r>
            <a:endParaRPr sz="1300">
              <a:solidFill>
                <a:srgbClr val="243238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18" name="Google Shape;118;p7"/>
          <p:cNvPicPr preferRelativeResize="0"/>
          <p:nvPr/>
        </p:nvPicPr>
        <p:blipFill rotWithShape="1">
          <a:blip r:embed="rId3">
            <a:alphaModFix/>
          </a:blip>
          <a:srcRect b="0" l="0" r="0" t="16029"/>
          <a:stretch/>
        </p:blipFill>
        <p:spPr>
          <a:xfrm>
            <a:off x="1491450" y="779900"/>
            <a:ext cx="5461675" cy="258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23b43558a_0_8"/>
          <p:cNvSpPr txBox="1"/>
          <p:nvPr>
            <p:ph type="title"/>
          </p:nvPr>
        </p:nvSpPr>
        <p:spPr>
          <a:xfrm>
            <a:off x="81550" y="1378675"/>
            <a:ext cx="2877300" cy="53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b="1" lang="fr-FR" sz="3200">
                <a:solidFill>
                  <a:schemeClr val="accent1"/>
                </a:solidFill>
              </a:rPr>
              <a:t>Bilan Hip-hop</a:t>
            </a:r>
            <a:endParaRPr b="1" sz="3200">
              <a:solidFill>
                <a:schemeClr val="accent1"/>
              </a:solidFill>
            </a:endParaRPr>
          </a:p>
        </p:txBody>
      </p:sp>
      <p:sp>
        <p:nvSpPr>
          <p:cNvPr id="124" name="Google Shape;124;g3823b43558a_0_8"/>
          <p:cNvSpPr txBox="1"/>
          <p:nvPr/>
        </p:nvSpPr>
        <p:spPr>
          <a:xfrm>
            <a:off x="201500" y="2863375"/>
            <a:ext cx="8325000" cy="19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-"/>
            </a:pPr>
            <a:r>
              <a:rPr lang="fr-FR" sz="2200">
                <a:solidFill>
                  <a:schemeClr val="dk2"/>
                </a:solidFill>
              </a:rPr>
              <a:t>10 élèves inscrits et une moyenne de 8 élèves par séance </a:t>
            </a:r>
            <a:endParaRPr sz="2200">
              <a:solidFill>
                <a:schemeClr val="dk2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-"/>
            </a:pPr>
            <a:r>
              <a:rPr lang="fr-FR" sz="2200">
                <a:solidFill>
                  <a:schemeClr val="dk2"/>
                </a:solidFill>
              </a:rPr>
              <a:t>Essentiellement des 6ème et 5ème et deux 3ème</a:t>
            </a:r>
            <a:endParaRPr sz="2200">
              <a:solidFill>
                <a:schemeClr val="dk2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-"/>
            </a:pPr>
            <a:r>
              <a:rPr lang="fr-FR" sz="2200">
                <a:solidFill>
                  <a:schemeClr val="dk2"/>
                </a:solidFill>
              </a:rPr>
              <a:t>Présence que de filles, avec l’exception de deux garçons qui ont adoré la pratique et qui ont re demandé pour cette année</a:t>
            </a:r>
            <a:endParaRPr sz="2200">
              <a:solidFill>
                <a:schemeClr val="dk2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-"/>
            </a:pPr>
            <a:r>
              <a:rPr lang="fr-FR" sz="2200">
                <a:solidFill>
                  <a:schemeClr val="dk2"/>
                </a:solidFill>
              </a:rPr>
              <a:t>11 séances dont 9 de Hip-hop exclusive et 2 hip-hop/gym sur le praticable </a:t>
            </a:r>
            <a:endParaRPr sz="2200">
              <a:solidFill>
                <a:schemeClr val="dk2"/>
              </a:solidFill>
            </a:endParaRPr>
          </a:p>
        </p:txBody>
      </p:sp>
      <p:pic>
        <p:nvPicPr>
          <p:cNvPr id="125" name="Google Shape;125;g3823b43558a_0_8" title="hip hop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8850" y="179775"/>
            <a:ext cx="5801001" cy="261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823b43558a_0_14"/>
          <p:cNvSpPr txBox="1"/>
          <p:nvPr>
            <p:ph type="title"/>
          </p:nvPr>
        </p:nvSpPr>
        <p:spPr>
          <a:xfrm>
            <a:off x="609600" y="435178"/>
            <a:ext cx="81534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Bilan AS sports collectifs</a:t>
            </a:r>
            <a:endParaRPr/>
          </a:p>
        </p:txBody>
      </p:sp>
      <p:sp>
        <p:nvSpPr>
          <p:cNvPr id="131" name="Google Shape;131;g3823b43558a_0_14"/>
          <p:cNvSpPr txBox="1"/>
          <p:nvPr/>
        </p:nvSpPr>
        <p:spPr>
          <a:xfrm>
            <a:off x="353100" y="1637000"/>
            <a:ext cx="8666400" cy="27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-"/>
            </a:pPr>
            <a:r>
              <a:rPr lang="fr-FR" sz="2400">
                <a:solidFill>
                  <a:schemeClr val="dk2"/>
                </a:solidFill>
              </a:rPr>
              <a:t>35 élèves inscrits et 25 élèves en moyenne chaque séance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Char char="-"/>
            </a:pPr>
            <a:r>
              <a:rPr lang="fr-FR" sz="2400">
                <a:solidFill>
                  <a:schemeClr val="dk2"/>
                </a:solidFill>
              </a:rPr>
              <a:t>Principalement des 4e, pas nécessaire de séparer les Minimes et Benjamins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Char char="-"/>
            </a:pPr>
            <a:r>
              <a:rPr lang="fr-FR" sz="2400">
                <a:solidFill>
                  <a:schemeClr val="dk2"/>
                </a:solidFill>
              </a:rPr>
              <a:t>Bonne mixité de genre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400"/>
              <a:buChar char="-"/>
            </a:pPr>
            <a:r>
              <a:rPr lang="fr-FR" sz="2400">
                <a:solidFill>
                  <a:schemeClr val="dk2"/>
                </a:solidFill>
              </a:rPr>
              <a:t>17 séances : 9 en handball et 8 en basket-ball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823b43558a_0_2"/>
          <p:cNvSpPr txBox="1"/>
          <p:nvPr>
            <p:ph type="title"/>
          </p:nvPr>
        </p:nvSpPr>
        <p:spPr>
          <a:xfrm>
            <a:off x="609600" y="118110"/>
            <a:ext cx="81534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wentieth Century"/>
              <a:buNone/>
            </a:pPr>
            <a:r>
              <a:rPr lang="fr-FR"/>
              <a:t>Bilan escalade</a:t>
            </a:r>
            <a:endParaRPr/>
          </a:p>
        </p:txBody>
      </p:sp>
      <p:sp>
        <p:nvSpPr>
          <p:cNvPr id="137" name="Google Shape;137;g3823b43558a_0_2"/>
          <p:cNvSpPr txBox="1"/>
          <p:nvPr/>
        </p:nvSpPr>
        <p:spPr>
          <a:xfrm>
            <a:off x="467544" y="1563638"/>
            <a:ext cx="391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1036</vt:i4>
  </property>
  <property fmtid="{D5CDD505-2E9C-101B-9397-08002B2CF9AE}" pid="3" name="_Version">
    <vt:lpwstr>12.0.4518</vt:lpwstr>
  </property>
</Properties>
</file>