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Gill Sans MT"/>
              </a:rPr>
              <a:t>Cliquez pour déplacer la diapo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9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8338EC05-647E-4EB9-8977-0F13B31069AD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6685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2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B998480F-2B7E-4A2E-92AA-93AB7C60F266}" type="slidenum">
              <a:rPr lang="fr-FR" sz="1200" b="0" strike="noStrike" spc="-1">
                <a:latin typeface="Times New Roman"/>
              </a:rPr>
              <a:t>1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3932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5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644B7695-F5C0-459F-BAA4-E886910D6516}" type="slidenum">
              <a:rPr lang="fr-FR" sz="1200" b="0" strike="noStrike" spc="-1">
                <a:latin typeface="Times New Roman"/>
              </a:rPr>
              <a:t>2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0224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8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05B4A9C3-9C30-4E50-A9C7-3BB8E962F616}" type="slidenum">
              <a:rPr lang="fr-FR" sz="1200" b="0" strike="noStrike" spc="-1">
                <a:latin typeface="Times New Roman"/>
              </a:rPr>
              <a:t>3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1036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1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09D318EE-1A4D-4173-ABB5-7D10CE44EC16}" type="slidenum">
              <a:rPr lang="fr-FR" sz="1200" b="0" strike="noStrike" spc="-1">
                <a:latin typeface="Times New Roman"/>
              </a:rPr>
              <a:t>4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9566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4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716CEF03-6578-433D-AE73-459FBCD6D08A}" type="slidenum">
              <a:rPr lang="fr-FR" sz="1200" b="0" strike="noStrike" spc="-1">
                <a:latin typeface="Times New Roman"/>
              </a:rPr>
              <a:t>5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8714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7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DFC55286-F6C5-4E42-A489-566BD5E970A6}" type="slidenum">
              <a:rPr lang="fr-FR" sz="1200" b="0" strike="noStrike" spc="-1">
                <a:latin typeface="Times New Roman"/>
              </a:rPr>
              <a:t>6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012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960300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1294200" y="3817800"/>
            <a:ext cx="960300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1294200" y="381780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15040" y="381780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41400" y="201564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7788240" y="201564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1294200" y="381780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541400" y="381780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7788240" y="381780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1294200" y="2015640"/>
            <a:ext cx="9603000" cy="3450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960300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1294200" y="804600"/>
            <a:ext cx="9603000" cy="4863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1294200" y="381780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15040" y="381780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1294200" y="3817800"/>
            <a:ext cx="960300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7"/>
          <p:cNvSpPr/>
          <p:nvPr/>
        </p:nvSpPr>
        <p:spPr>
          <a:xfrm>
            <a:off x="0" y="2019600"/>
            <a:ext cx="12191760" cy="4105440"/>
          </a:xfrm>
          <a:prstGeom prst="rect">
            <a:avLst/>
          </a:prstGeom>
          <a:gradFill rotWithShape="0">
            <a:gsLst>
              <a:gs pos="0">
                <a:srgbClr val="DFDBD5">
                  <a:alpha val="0"/>
                </a:srgbClr>
              </a:gs>
              <a:gs pos="100000">
                <a:srgbClr val="DFDBD5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Image 6"/>
          <p:cNvPicPr/>
          <p:nvPr/>
        </p:nvPicPr>
        <p:blipFill>
          <a:blip r:embed="rId15">
            <a:extLst/>
          </a:blip>
          <a:srcRect b="-1560"/>
          <a:stretch/>
        </p:blipFill>
        <p:spPr>
          <a:xfrm>
            <a:off x="0" y="6126480"/>
            <a:ext cx="12191760" cy="742680"/>
          </a:xfrm>
          <a:prstGeom prst="rect">
            <a:avLst/>
          </a:prstGeom>
          <a:ln w="0">
            <a:noFill/>
          </a:ln>
        </p:spPr>
      </p:pic>
      <p:sp>
        <p:nvSpPr>
          <p:cNvPr id="46" name="Connecteur droit 9"/>
          <p:cNvSpPr/>
          <p:nvPr/>
        </p:nvSpPr>
        <p:spPr>
          <a:xfrm>
            <a:off x="0" y="6128280"/>
            <a:ext cx="1219176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PlaceHolder 1"/>
          <p:cNvSpPr>
            <a:spLocks noGrp="1"/>
          </p:cNvSpPr>
          <p:nvPr>
            <p:ph type="body"/>
          </p:nvPr>
        </p:nvSpPr>
        <p:spPr>
          <a:xfrm>
            <a:off x="1294200" y="2015640"/>
            <a:ext cx="9603000" cy="34502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B71E42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Gill Sans MT"/>
              </a:rPr>
              <a:t>Modifiez les styles du texte du masque</a:t>
            </a:r>
          </a:p>
          <a:p>
            <a:pPr marL="685800" lvl="1" indent="-228240">
              <a:lnSpc>
                <a:spcPct val="120000"/>
              </a:lnSpc>
              <a:spcBef>
                <a:spcPts val="499"/>
              </a:spcBef>
              <a:buClr>
                <a:srgbClr val="B71E42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Gill Sans MT"/>
              </a:rPr>
              <a:t>Deuxième niveau</a:t>
            </a:r>
          </a:p>
          <a:p>
            <a:pPr marL="1143000" lvl="2" indent="-228240">
              <a:lnSpc>
                <a:spcPct val="120000"/>
              </a:lnSpc>
              <a:spcBef>
                <a:spcPts val="499"/>
              </a:spcBef>
              <a:buClr>
                <a:srgbClr val="B71E42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Gill Sans MT"/>
              </a:rPr>
              <a:t>Troisième niveau</a:t>
            </a:r>
          </a:p>
          <a:p>
            <a:pPr marL="1600200" lvl="3" indent="-228240">
              <a:lnSpc>
                <a:spcPct val="120000"/>
              </a:lnSpc>
              <a:spcBef>
                <a:spcPts val="499"/>
              </a:spcBef>
              <a:buClr>
                <a:srgbClr val="B71E42"/>
              </a:buClr>
              <a:buFont typeface="Arial"/>
              <a:buChar char="•"/>
            </a:pPr>
            <a:r>
              <a:rPr lang="fr-FR" sz="1400" b="0" strike="noStrike" spc="-1">
                <a:solidFill>
                  <a:srgbClr val="000000"/>
                </a:solidFill>
                <a:latin typeface="Gill Sans MT"/>
              </a:rPr>
              <a:t>Quatrième niveau</a:t>
            </a:r>
          </a:p>
          <a:p>
            <a:pPr marL="2057400" lvl="4" indent="-228240">
              <a:lnSpc>
                <a:spcPct val="120000"/>
              </a:lnSpc>
              <a:spcBef>
                <a:spcPts val="499"/>
              </a:spcBef>
              <a:buClr>
                <a:srgbClr val="B71E42"/>
              </a:buClr>
              <a:buFont typeface="Arial"/>
              <a:buChar char="•"/>
            </a:pPr>
            <a:r>
              <a:rPr lang="fr-FR" sz="1200" b="0" strike="noStrike" spc="-1">
                <a:solidFill>
                  <a:srgbClr val="000000"/>
                </a:solidFill>
                <a:latin typeface="Gill Sans MT"/>
              </a:rPr>
              <a:t>Cinquième niveau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dt"/>
          </p:nvPr>
        </p:nvSpPr>
        <p:spPr>
          <a:xfrm>
            <a:off x="7396920" y="6340680"/>
            <a:ext cx="3500280" cy="3088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BE3ADA4-0400-4BB6-8CF6-248778E65836}" type="datetime1">
              <a:rPr lang="fr-FR" sz="1000" b="0" strike="noStrike" spc="-1">
                <a:solidFill>
                  <a:srgbClr val="FFFFFF"/>
                </a:solidFill>
                <a:latin typeface="Gill Sans MT"/>
              </a:rPr>
              <a:t>17/09/2025</a:t>
            </a:fld>
            <a:endParaRPr lang="fr-FR" sz="1000" b="0" strike="noStrike" spc="-1">
              <a:latin typeface="Times New Roman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ftr"/>
          </p:nvPr>
        </p:nvSpPr>
        <p:spPr>
          <a:xfrm>
            <a:off x="1294200" y="6339600"/>
            <a:ext cx="5938560" cy="3088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000" b="0" strike="noStrike" spc="-1">
                <a:solidFill>
                  <a:srgbClr val="FFFFFF"/>
                </a:solidFill>
                <a:latin typeface="Gill Sans MT"/>
              </a:rPr>
              <a:t>Ajoutez un pied de page ici</a:t>
            </a:r>
            <a:endParaRPr lang="fr-FR" sz="1000" b="0" strike="noStrike" spc="-1">
              <a:latin typeface="Times New Roman"/>
            </a:endParaRPr>
          </a:p>
        </p:txBody>
      </p:sp>
      <p:sp>
        <p:nvSpPr>
          <p:cNvPr id="50" name="Connecteur droit 32"/>
          <p:cNvSpPr/>
          <p:nvPr/>
        </p:nvSpPr>
        <p:spPr>
          <a:xfrm>
            <a:off x="1292040" y="1486440"/>
            <a:ext cx="9607680" cy="0"/>
          </a:xfrm>
          <a:prstGeom prst="line">
            <a:avLst/>
          </a:prstGeom>
          <a:ln w="31750">
            <a:solidFill>
              <a:srgbClr val="B71E42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1" name="PlaceHolder 4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sz="3200" b="0" strike="noStrike" cap="all" spc="-1">
                <a:solidFill>
                  <a:srgbClr val="000000"/>
                </a:solidFill>
                <a:latin typeface="Gill Sans MT"/>
              </a:rPr>
              <a:t>Modifiez le style du titre</a:t>
            </a:r>
            <a:endParaRPr lang="fr-FR" sz="32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re 1"/>
          <p:cNvSpPr txBox="1"/>
          <p:nvPr/>
        </p:nvSpPr>
        <p:spPr>
          <a:xfrm>
            <a:off x="191344" y="260648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 dirty="0">
                <a:solidFill>
                  <a:srgbClr val="000000"/>
                </a:solidFill>
                <a:latin typeface="Gill Sans MT"/>
              </a:rPr>
              <a:t>L’oral du </a:t>
            </a:r>
            <a:r>
              <a:rPr lang="fr-FR" sz="4000" b="0" strike="noStrike" cap="all" spc="-1" dirty="0" err="1">
                <a:solidFill>
                  <a:srgbClr val="000000"/>
                </a:solidFill>
                <a:latin typeface="Gill Sans MT"/>
              </a:rPr>
              <a:t>dnb</a:t>
            </a:r>
            <a:endParaRPr lang="fr-FR" sz="4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97" name="Graphique 3" descr="Ampoule"/>
          <p:cNvPicPr/>
          <p:nvPr/>
        </p:nvPicPr>
        <p:blipFill>
          <a:blip r:embed="rId4"/>
          <a:stretch/>
        </p:blipFill>
        <p:spPr>
          <a:xfrm>
            <a:off x="11208568" y="4852"/>
            <a:ext cx="1122120" cy="1122120"/>
          </a:xfrm>
          <a:prstGeom prst="rect">
            <a:avLst/>
          </a:prstGeom>
          <a:ln w="0">
            <a:noFill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3472" y="891676"/>
            <a:ext cx="8513051" cy="59663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>
                <a:solidFill>
                  <a:srgbClr val="000000"/>
                </a:solidFill>
                <a:latin typeface="Gill Sans MT"/>
              </a:rPr>
              <a:t>GENERALITÉS</a:t>
            </a:r>
            <a:endParaRPr lang="fr-FR" sz="4000" b="0" strike="noStrike" spc="-1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0" name="Graphique 3" descr="Ampoule"/>
          <p:cNvPicPr/>
          <p:nvPr/>
        </p:nvPicPr>
        <p:blipFill>
          <a:blip r:embed="rId4"/>
          <a:stretch/>
        </p:blipFill>
        <p:spPr>
          <a:xfrm>
            <a:off x="10992544" y="204840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01" name="ZoneTexte 2"/>
          <p:cNvSpPr/>
          <p:nvPr/>
        </p:nvSpPr>
        <p:spPr>
          <a:xfrm>
            <a:off x="330840" y="1628800"/>
            <a:ext cx="11380680" cy="803151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strike="noStrike" spc="-1" dirty="0">
                <a:solidFill>
                  <a:srgbClr val="000000"/>
                </a:solidFill>
                <a:latin typeface="Gill Sans MT"/>
              </a:rPr>
              <a:t> Une épreuve obligatoire</a:t>
            </a:r>
            <a:endParaRPr lang="fr-FR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strike="noStrike" spc="-1" dirty="0">
                <a:solidFill>
                  <a:srgbClr val="000000"/>
                </a:solidFill>
                <a:latin typeface="Gill Sans MT"/>
              </a:rPr>
              <a:t>Sur </a:t>
            </a:r>
            <a:r>
              <a:rPr lang="fr-FR" sz="2400" spc="-1" dirty="0">
                <a:solidFill>
                  <a:srgbClr val="000000"/>
                </a:solidFill>
                <a:latin typeface="Gill Sans MT"/>
              </a:rPr>
              <a:t>20</a:t>
            </a:r>
            <a:r>
              <a:rPr lang="fr-FR" sz="2400" b="0" strike="noStrike" spc="-1" dirty="0">
                <a:solidFill>
                  <a:srgbClr val="000000"/>
                </a:solidFill>
                <a:latin typeface="Gill Sans MT"/>
              </a:rPr>
              <a:t> points			Coefficient 2</a:t>
            </a:r>
            <a:endParaRPr lang="fr-FR" sz="2400" b="0" strike="noStrike" spc="-1" dirty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dirty="0"/>
              <a:t>Elle a pour objet d'évaluer les compétences d’expression à l’oral du candidat ainsi que sa capacité à rendre compte des compétences et connaissances qu'il a acquises</a:t>
            </a:r>
          </a:p>
          <a:p>
            <a:pPr marL="360">
              <a:lnSpc>
                <a:spcPct val="100000"/>
              </a:lnSpc>
              <a:buClr>
                <a:srgbClr val="000000"/>
              </a:buClr>
            </a:pPr>
            <a:endParaRPr lang="fr-FR" sz="2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strike="noStrike" spc="-1" dirty="0">
                <a:solidFill>
                  <a:srgbClr val="000000"/>
                </a:solidFill>
                <a:latin typeface="Gill Sans MT"/>
              </a:rPr>
              <a:t>A lieu le </a:t>
            </a:r>
            <a:r>
              <a:rPr lang="fr-FR" sz="2400" spc="-1" dirty="0">
                <a:solidFill>
                  <a:srgbClr val="000000"/>
                </a:solidFill>
                <a:latin typeface="Gill Sans MT"/>
              </a:rPr>
              <a:t>29 mai</a:t>
            </a:r>
            <a:r>
              <a:rPr lang="fr-FR" sz="2400" b="0" strike="noStrike" spc="-1" dirty="0">
                <a:solidFill>
                  <a:srgbClr val="000000"/>
                </a:solidFill>
                <a:latin typeface="Gill Sans MT"/>
              </a:rPr>
              <a:t> 2026</a:t>
            </a:r>
            <a:endParaRPr lang="fr-FR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strike="noStrike" spc="-1" dirty="0">
                <a:solidFill>
                  <a:srgbClr val="000000"/>
                </a:solidFill>
                <a:latin typeface="Gill Sans MT"/>
              </a:rPr>
              <a:t>Possibilité de présenter une partie de l’oral dans une langue étrangère</a:t>
            </a:r>
            <a:endParaRPr lang="fr-FR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>
                <a:solidFill>
                  <a:srgbClr val="000000"/>
                </a:solidFill>
                <a:latin typeface="Gill Sans MT"/>
              </a:rPr>
              <a:t>SUR QUOI PORTE CET ORAL? </a:t>
            </a:r>
            <a:endParaRPr lang="fr-FR" sz="4000" b="0" strike="noStrike" spc="-1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3" name="Graphique 3" descr="Ampoule"/>
          <p:cNvPicPr/>
          <p:nvPr/>
        </p:nvPicPr>
        <p:blipFill>
          <a:blip r:embed="rId4"/>
          <a:stretch/>
        </p:blipFill>
        <p:spPr>
          <a:xfrm>
            <a:off x="11097887" y="116632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04" name="ZoneTexte 2"/>
          <p:cNvSpPr/>
          <p:nvPr/>
        </p:nvSpPr>
        <p:spPr>
          <a:xfrm>
            <a:off x="522984" y="1412776"/>
            <a:ext cx="9992880" cy="790840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Cette année, les élèves de 3</a:t>
            </a:r>
            <a:r>
              <a:rPr lang="fr-FR" b="0" strike="noStrike" spc="-1" baseline="30000" dirty="0">
                <a:solidFill>
                  <a:srgbClr val="000000"/>
                </a:solidFill>
                <a:latin typeface="Gill Sans MT"/>
              </a:rPr>
              <a:t>e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ont le 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choix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de présenter: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b="0" strike="noStrike" spc="-1" dirty="0">
              <a:latin typeface="Arial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Soit le projet 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Histoire des Arts 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réalisé en classe de 4</a:t>
            </a:r>
            <a:r>
              <a:rPr lang="fr-FR" spc="-1" baseline="30000" dirty="0">
                <a:solidFill>
                  <a:srgbClr val="000000"/>
                </a:solidFill>
                <a:latin typeface="Gill Sans MT"/>
              </a:rPr>
              <a:t>ème</a:t>
            </a:r>
            <a:r>
              <a:rPr lang="fr-FR" spc="-1" dirty="0">
                <a:solidFill>
                  <a:srgbClr val="000000"/>
                </a:solidFill>
                <a:latin typeface="Gill Sans MT"/>
              </a:rPr>
              <a:t> et 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pour lequel les élèves ont déjà eu un oral (</a:t>
            </a:r>
            <a:r>
              <a:rPr lang="fr-FR" b="0" i="1" strike="noStrike" spc="-1" dirty="0">
                <a:solidFill>
                  <a:srgbClr val="000000"/>
                </a:solidFill>
                <a:latin typeface="Gill Sans MT"/>
              </a:rPr>
              <a:t>possible pour tous les élèves à Divonne en 4eme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)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Soit leur 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Dossier d’orientation 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réalisé en cours de français, en vie de classe et à la maison après le stage (</a:t>
            </a:r>
            <a:r>
              <a:rPr lang="fr-FR" b="0" i="1" strike="noStrike" spc="-1" dirty="0">
                <a:solidFill>
                  <a:srgbClr val="000000"/>
                </a:solidFill>
                <a:latin typeface="Gill Sans MT"/>
              </a:rPr>
              <a:t>possible pour tous les élèves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)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Soit leur </a:t>
            </a:r>
            <a:r>
              <a:rPr lang="fr-FR" b="1" strike="noStrike" spc="-1" dirty="0" err="1">
                <a:solidFill>
                  <a:srgbClr val="000000"/>
                </a:solidFill>
                <a:latin typeface="Gill Sans MT"/>
              </a:rPr>
              <a:t>Lapbook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 « Parcours Citoyen »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réalisé en cours d’EMC (</a:t>
            </a:r>
            <a:r>
              <a:rPr lang="fr-FR" b="0" i="1" strike="noStrike" spc="-1" dirty="0">
                <a:solidFill>
                  <a:srgbClr val="000000"/>
                </a:solidFill>
                <a:latin typeface="Gill Sans MT"/>
              </a:rPr>
              <a:t>possible pour tous les élève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s)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Soit le projet 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Chorale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(</a:t>
            </a:r>
            <a:r>
              <a:rPr lang="fr-FR" b="0" i="1" strike="noStrike" spc="-1" dirty="0">
                <a:solidFill>
                  <a:srgbClr val="000000"/>
                </a:solidFill>
                <a:latin typeface="Gill Sans MT"/>
              </a:rPr>
              <a:t>uniquement pour les élèves qui ont fait partie de la chorale pendant au moins un an depuis la cinquième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)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endParaRPr lang="fr-FR" spc="-1" dirty="0">
              <a:solidFill>
                <a:srgbClr val="000000"/>
              </a:solidFill>
              <a:latin typeface="Gill Sans MT"/>
            </a:endParaRPr>
          </a:p>
          <a:p>
            <a:pPr marL="285840" indent="-285480">
              <a:buClr>
                <a:srgbClr val="000000"/>
              </a:buClr>
              <a:buFont typeface="Wingdings" charset="2"/>
              <a:buChar char=""/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Soit le projet </a:t>
            </a:r>
            <a:r>
              <a:rPr lang="fr-FR" b="1" spc="-1" dirty="0">
                <a:solidFill>
                  <a:srgbClr val="000000"/>
                </a:solidFill>
                <a:latin typeface="Gill Sans MT"/>
              </a:rPr>
              <a:t>Eco-délégués</a:t>
            </a:r>
            <a:r>
              <a:rPr lang="fr-FR" spc="-1" dirty="0">
                <a:solidFill>
                  <a:srgbClr val="000000"/>
                </a:solidFill>
                <a:latin typeface="Gill Sans MT"/>
              </a:rPr>
              <a:t> (</a:t>
            </a:r>
            <a:r>
              <a:rPr lang="fr-FR" i="1" spc="-1" dirty="0">
                <a:solidFill>
                  <a:srgbClr val="000000"/>
                </a:solidFill>
                <a:latin typeface="Gill Sans MT"/>
              </a:rPr>
              <a:t>uniquement pour les élèves qui l’ont été pendant au moins un an depuis la cinquième</a:t>
            </a:r>
            <a:r>
              <a:rPr lang="fr-FR" spc="-1" dirty="0">
                <a:solidFill>
                  <a:srgbClr val="000000"/>
                </a:solidFill>
                <a:latin typeface="Gill Sans MT"/>
              </a:rPr>
              <a:t>)</a:t>
            </a:r>
          </a:p>
          <a:p>
            <a:pPr marL="360">
              <a:lnSpc>
                <a:spcPct val="100000"/>
              </a:lnSpc>
              <a:buClr>
                <a:srgbClr val="000000"/>
              </a:buClr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 dirty="0">
                <a:solidFill>
                  <a:srgbClr val="000000"/>
                </a:solidFill>
                <a:latin typeface="Gill Sans MT"/>
              </a:rPr>
              <a:t>COMMENT SE DEROULE L’ORAL?</a:t>
            </a:r>
            <a:endParaRPr lang="fr-FR" sz="4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6" name="Graphique 3" descr="Ampoule"/>
          <p:cNvPicPr/>
          <p:nvPr/>
        </p:nvPicPr>
        <p:blipFill>
          <a:blip r:embed="rId4"/>
          <a:stretch/>
        </p:blipFill>
        <p:spPr>
          <a:xfrm>
            <a:off x="10199880" y="82080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07" name="ZoneTexte 2"/>
          <p:cNvSpPr/>
          <p:nvPr/>
        </p:nvSpPr>
        <p:spPr>
          <a:xfrm>
            <a:off x="579600" y="1575720"/>
            <a:ext cx="11277040" cy="609252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Les élèves peuvent présenter à 2 ou 3 (ou seul) l’HDA, les autres projets se présentent seuls.</a:t>
            </a:r>
          </a:p>
          <a:p>
            <a:pPr>
              <a:lnSpc>
                <a:spcPct val="100000"/>
              </a:lnSpc>
            </a:pPr>
            <a:endParaRPr lang="fr-FR" b="0" strike="noStrike" spc="-1" dirty="0">
              <a:solidFill>
                <a:srgbClr val="000000"/>
              </a:solidFill>
              <a:latin typeface="Gill Sans MT"/>
            </a:endParaRPr>
          </a:p>
          <a:p>
            <a:pPr>
              <a:lnSpc>
                <a:spcPct val="100000"/>
              </a:lnSpc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L’oral se déroule en deux temps : un 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exposé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suivi d’un 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entretien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avec le jury. </a:t>
            </a:r>
            <a:endParaRPr lang="fr-FR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L’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exposé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dure 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5 minutes (10 minutes </a:t>
            </a:r>
            <a:r>
              <a:rPr lang="fr-FR" strike="noStrike" spc="-1" dirty="0">
                <a:solidFill>
                  <a:srgbClr val="000000"/>
                </a:solidFill>
                <a:latin typeface="Gill Sans MT"/>
              </a:rPr>
              <a:t>en cas d’HDA à 2, </a:t>
            </a:r>
            <a:r>
              <a:rPr lang="fr-FR" b="1" spc="-1" dirty="0">
                <a:solidFill>
                  <a:srgbClr val="000000"/>
                </a:solidFill>
                <a:latin typeface="Gill Sans MT"/>
              </a:rPr>
              <a:t>15 minutes </a:t>
            </a:r>
            <a:r>
              <a:rPr lang="fr-FR" spc="-1" dirty="0">
                <a:solidFill>
                  <a:srgbClr val="000000"/>
                </a:solidFill>
                <a:latin typeface="Gill Sans MT"/>
              </a:rPr>
              <a:t>en cas d’HDA à 3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)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. L’élève doit alors présenter de façon </a:t>
            </a:r>
            <a:r>
              <a:rPr lang="fr-FR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organisée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(introduction, développement en 2 ou 3 grandes parties, conclusion) le projet qu’il a choisi. Durant l’exposé, le candidat peut présenter sa production (ex : son dossier d’orientation ; son </a:t>
            </a:r>
            <a:r>
              <a:rPr lang="fr-FR" b="0" strike="noStrike" spc="-1" dirty="0" err="1">
                <a:solidFill>
                  <a:srgbClr val="000000"/>
                </a:solidFill>
                <a:latin typeface="Gill Sans MT"/>
              </a:rPr>
              <a:t>Lapbook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EMC ; son dossier d’HDA et sa création). Il peut également se servir d’outils numériques pour dynamiser sa présentation (diaporama, vidéo, etc.). 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L’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entretien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dure 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10 minutes (15 minutes </a:t>
            </a:r>
            <a:r>
              <a:rPr lang="fr-FR" strike="noStrike" spc="-1" dirty="0">
                <a:solidFill>
                  <a:srgbClr val="000000"/>
                </a:solidFill>
                <a:latin typeface="Gill Sans MT"/>
              </a:rPr>
              <a:t>en cas d’HDA à 2 ou 3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)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. Lors de celui-ci, le jury peut poser des questions sur ce que l’élève vient d’expliquer pour obtenir des </a:t>
            </a:r>
            <a:r>
              <a:rPr lang="fr-FR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précisions et vérifier </a:t>
            </a:r>
            <a:r>
              <a:rPr lang="fr-FR" u="sng" spc="-1" dirty="0">
                <a:solidFill>
                  <a:srgbClr val="000000"/>
                </a:solidFill>
                <a:latin typeface="Gill Sans MT"/>
              </a:rPr>
              <a:t>les acquis disciplinaires de l’élève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. Les questions peuvent également </a:t>
            </a:r>
            <a:r>
              <a:rPr lang="fr-FR" spc="-1" dirty="0">
                <a:solidFill>
                  <a:srgbClr val="000000"/>
                </a:solidFill>
                <a:latin typeface="Gill Sans MT"/>
              </a:rPr>
              <a:t>porter sur </a:t>
            </a:r>
            <a:r>
              <a:rPr lang="fr-FR" u="sng" spc="-1" dirty="0">
                <a:solidFill>
                  <a:srgbClr val="000000"/>
                </a:solidFill>
                <a:latin typeface="Gill Sans MT"/>
              </a:rPr>
              <a:t>la dimension interdisciplinaire et culturelle du projet, à </a:t>
            </a:r>
            <a:r>
              <a:rPr lang="fr-FR" b="0" u="sng" strike="noStrike" spc="-1" dirty="0">
                <a:solidFill>
                  <a:srgbClr val="000000"/>
                </a:solidFill>
                <a:latin typeface="Gill Sans MT"/>
              </a:rPr>
              <a:t>la </a:t>
            </a:r>
            <a:r>
              <a:rPr lang="fr-FR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démarche de projet 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(Les grandes étapes du projet, l'organisation dans le temps, les moyens utilisés, les difficultés rencontrées, ce qui a été réussi, moins bien réussi, ce que ce projet a apporté à l’élève, si ce projet a plu ou déplu à l’élève et pourquoi...).. 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>
                <a:solidFill>
                  <a:srgbClr val="000000"/>
                </a:solidFill>
                <a:latin typeface="Gill Sans MT"/>
              </a:rPr>
              <a:t>COMMENT EST EVALUÉ CET ORAL? </a:t>
            </a:r>
            <a:endParaRPr lang="fr-FR" sz="4000" b="0" strike="noStrike" spc="-1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9" name="Graphique 3" descr="Ampoule"/>
          <p:cNvPicPr/>
          <p:nvPr/>
        </p:nvPicPr>
        <p:blipFill>
          <a:blip r:embed="rId4"/>
          <a:stretch/>
        </p:blipFill>
        <p:spPr>
          <a:xfrm>
            <a:off x="11208568" y="0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10" name="ZoneTexte 2"/>
          <p:cNvSpPr/>
          <p:nvPr/>
        </p:nvSpPr>
        <p:spPr>
          <a:xfrm>
            <a:off x="479376" y="1412776"/>
            <a:ext cx="9992880" cy="63387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Le jury évalue les qualités d’expression orale et la capacité du candidat à rendre compte, à analyser ce qu’il a fait.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MAÎTRISE DE L’EXPRESSION ORALE sur </a:t>
            </a:r>
            <a:r>
              <a:rPr lang="fr-FR" b="1" u="sng" spc="-1" dirty="0">
                <a:solidFill>
                  <a:srgbClr val="000000"/>
                </a:solidFill>
                <a:latin typeface="Gill Sans MT"/>
              </a:rPr>
              <a:t>8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 points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i="1" spc="-1" dirty="0">
                <a:solidFill>
                  <a:srgbClr val="000000"/>
                </a:solidFill>
                <a:latin typeface="Gill Sans MT"/>
              </a:rPr>
              <a:t>S'exprimer de façon maîtrisée en s'adressant à un auditoire ; formuler un avis personnel à propos d'une œuvre ou d'une situation en visant à faire partager son point de vue ; exposer les connaissances et les compétences acquises en employant un vocabulaire précis et étendu ; participer de façon constructive à des échanges oraux ; participer à un débat, exprimer une analyse argumentée et prendre en compte son interlocuteur ; percevoir et exploiter les ressources expressives et créatives de la parole ; s'approprier et utiliser un lexique spécifique au contexte….</a:t>
            </a:r>
          </a:p>
          <a:p>
            <a:pPr>
              <a:lnSpc>
                <a:spcPct val="100000"/>
              </a:lnSpc>
            </a:pPr>
            <a:endParaRPr lang="fr-FR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MAÎTRISE DU SUJET PRÉSENTÉ sur </a:t>
            </a:r>
            <a:r>
              <a:rPr lang="fr-FR" b="1" u="sng" spc="-1" dirty="0">
                <a:solidFill>
                  <a:srgbClr val="000000"/>
                </a:solidFill>
                <a:latin typeface="Gill Sans MT"/>
              </a:rPr>
              <a:t>12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 points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b="0" i="1" strike="noStrike" spc="-1" dirty="0">
                <a:solidFill>
                  <a:srgbClr val="000000"/>
                </a:solidFill>
                <a:latin typeface="Gill Sans MT"/>
              </a:rPr>
              <a:t>Connaissances relatives au projet présenté (maîtrise du sujet, des contenus théoriques ou culturels associés, du vocabulaire spécifique...), maîtrise de la démarche de projet (capacité de l’élève à expliciter sa démarche, à évaluer ses points forts et ses difficultés, à exprimer son avis personnel...), ... 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>
                <a:solidFill>
                  <a:srgbClr val="000000"/>
                </a:solidFill>
                <a:latin typeface="Gill Sans MT"/>
              </a:rPr>
              <a:t>COMMENT EST PRÉPARÉ CET ORAL? </a:t>
            </a:r>
            <a:endParaRPr lang="fr-FR" sz="4000" b="0" strike="noStrike" spc="-1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12" name="Graphique 3" descr="Ampoule"/>
          <p:cNvPicPr/>
          <p:nvPr/>
        </p:nvPicPr>
        <p:blipFill>
          <a:blip r:embed="rId4"/>
          <a:stretch/>
        </p:blipFill>
        <p:spPr>
          <a:xfrm>
            <a:off x="10199880" y="82080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13" name="ZoneTexte 2"/>
          <p:cNvSpPr/>
          <p:nvPr/>
        </p:nvSpPr>
        <p:spPr>
          <a:xfrm>
            <a:off x="87120" y="1575720"/>
            <a:ext cx="9992880" cy="563085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Les élèves du collège ont déjà eu un entraînement en fin de 4</a:t>
            </a:r>
            <a:r>
              <a:rPr lang="fr-FR" sz="1800" b="0" strike="noStrike" spc="-1" baseline="30000" dirty="0">
                <a:solidFill>
                  <a:srgbClr val="000000"/>
                </a:solidFill>
                <a:latin typeface="Gill Sans MT"/>
              </a:rPr>
              <a:t>ème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 </a:t>
            </a:r>
            <a:r>
              <a:rPr lang="fr-FR" sz="1800" b="0" strike="noStrike" spc="-1" baseline="14000000" dirty="0" err="1">
                <a:solidFill>
                  <a:srgbClr val="000000"/>
                </a:solidFill>
                <a:latin typeface="Gill Sans MT"/>
              </a:rPr>
              <a:t>e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Gill Sans MT"/>
              </a:rPr>
              <a:t>avec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 la présentation à l’oral du projet Histoire des Arts.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Cet oral est également préparé </a:t>
            </a:r>
            <a:r>
              <a:rPr lang="fr-FR" sz="1800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tout au long de l’année de 3</a:t>
            </a:r>
            <a:r>
              <a:rPr lang="fr-FR" sz="1800" b="1" u="sng" strike="noStrike" spc="-1" baseline="30000" dirty="0">
                <a:solidFill>
                  <a:srgbClr val="000000"/>
                </a:solidFill>
                <a:uFillTx/>
                <a:latin typeface="Gill Sans MT"/>
              </a:rPr>
              <a:t>ème</a:t>
            </a:r>
            <a:r>
              <a:rPr lang="fr-FR" sz="1800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: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Pendant les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exercices en classe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qui font appel à l’expression orale </a:t>
            </a:r>
          </a:p>
          <a:p>
            <a:pPr marL="360">
              <a:lnSpc>
                <a:spcPct val="100000"/>
              </a:lnSpc>
              <a:buClr>
                <a:srgbClr val="000000"/>
              </a:buClr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dans les différentes matières.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Lors de la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soutenance de stage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en langue vivante.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Lors de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l’oral blanc du DNB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qui aura lieu le </a:t>
            </a:r>
            <a:r>
              <a:rPr lang="fr-FR" sz="1800" b="0" u="sng" strike="noStrike" spc="-1" dirty="0">
                <a:solidFill>
                  <a:srgbClr val="000000"/>
                </a:solidFill>
                <a:latin typeface="Gill Sans MT"/>
              </a:rPr>
              <a:t>30 avril</a:t>
            </a:r>
            <a:r>
              <a:rPr lang="fr-FR" sz="1800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.</a:t>
            </a:r>
            <a:endParaRPr lang="fr-FR" sz="1800" b="0" u="sng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Une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heure de vie de classe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sera consacrée à l’oral du DNB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et une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fiche de préparation et de conseils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sera remis aux élèves.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2264" y="1977480"/>
            <a:ext cx="2703864" cy="400406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84582C"/>
      </a:accent2>
      <a:accent3>
        <a:srgbClr val="002060"/>
      </a:accent3>
      <a:accent4>
        <a:srgbClr val="586EA6"/>
      </a:accent4>
      <a:accent5>
        <a:srgbClr val="586EA6"/>
      </a:accent5>
      <a:accent6>
        <a:srgbClr val="6892A0"/>
      </a:accent6>
      <a:hlink>
        <a:srgbClr val="B71E42"/>
      </a:hlink>
      <a:folHlink>
        <a:srgbClr val="586EA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84582C"/>
      </a:accent2>
      <a:accent3>
        <a:srgbClr val="002060"/>
      </a:accent3>
      <a:accent4>
        <a:srgbClr val="586EA6"/>
      </a:accent4>
      <a:accent5>
        <a:srgbClr val="586EA6"/>
      </a:accent5>
      <a:accent6>
        <a:srgbClr val="6892A0"/>
      </a:accent6>
      <a:hlink>
        <a:srgbClr val="B71E42"/>
      </a:hlink>
      <a:folHlink>
        <a:srgbClr val="586EA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Mon invention</Template>
  <TotalTime>408</TotalTime>
  <Words>753</Words>
  <Application>Microsoft Office PowerPoint</Application>
  <PresentationFormat>Grand écran</PresentationFormat>
  <Paragraphs>84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DejaVu Sans</vt:lpstr>
      <vt:lpstr>Gill Sans MT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 ANNEE DE 3e</dc:title>
  <dc:creator>admin</dc:creator>
  <cp:lastModifiedBy>Maxime CORRAND</cp:lastModifiedBy>
  <cp:revision>33</cp:revision>
  <dcterms:created xsi:type="dcterms:W3CDTF">2021-07-27T12:20:03Z</dcterms:created>
  <dcterms:modified xsi:type="dcterms:W3CDTF">2025-09-17T06:30:40Z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  <property fmtid="{D5CDD505-2E9C-101B-9397-08002B2CF9AE}" pid="3" name="Notes">
    <vt:i4>7</vt:i4>
  </property>
  <property fmtid="{D5CDD505-2E9C-101B-9397-08002B2CF9AE}" pid="4" name="PresentationFormat">
    <vt:lpwstr>Personnalisé</vt:lpwstr>
  </property>
  <property fmtid="{D5CDD505-2E9C-101B-9397-08002B2CF9AE}" pid="5" name="Slides">
    <vt:i4>10</vt:i4>
  </property>
</Properties>
</file>